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7" r:id="rId1"/>
  </p:sldMasterIdLst>
  <p:notesMasterIdLst>
    <p:notesMasterId r:id="rId52"/>
  </p:notesMasterIdLst>
  <p:sldIdLst>
    <p:sldId id="335" r:id="rId2"/>
    <p:sldId id="386" r:id="rId3"/>
    <p:sldId id="348" r:id="rId4"/>
    <p:sldId id="375" r:id="rId5"/>
    <p:sldId id="353" r:id="rId6"/>
    <p:sldId id="264" r:id="rId7"/>
    <p:sldId id="278" r:id="rId8"/>
    <p:sldId id="311" r:id="rId9"/>
    <p:sldId id="343" r:id="rId10"/>
    <p:sldId id="257" r:id="rId11"/>
    <p:sldId id="279" r:id="rId12"/>
    <p:sldId id="333" r:id="rId13"/>
    <p:sldId id="275" r:id="rId14"/>
    <p:sldId id="321" r:id="rId15"/>
    <p:sldId id="277" r:id="rId16"/>
    <p:sldId id="284" r:id="rId17"/>
    <p:sldId id="376" r:id="rId18"/>
    <p:sldId id="272" r:id="rId19"/>
    <p:sldId id="356" r:id="rId20"/>
    <p:sldId id="357" r:id="rId21"/>
    <p:sldId id="358" r:id="rId22"/>
    <p:sldId id="274" r:id="rId23"/>
    <p:sldId id="339" r:id="rId24"/>
    <p:sldId id="258" r:id="rId25"/>
    <p:sldId id="359" r:id="rId26"/>
    <p:sldId id="377" r:id="rId27"/>
    <p:sldId id="289" r:id="rId28"/>
    <p:sldId id="380" r:id="rId29"/>
    <p:sldId id="381" r:id="rId30"/>
    <p:sldId id="382" r:id="rId31"/>
    <p:sldId id="383" r:id="rId32"/>
    <p:sldId id="365" r:id="rId33"/>
    <p:sldId id="366" r:id="rId34"/>
    <p:sldId id="367" r:id="rId35"/>
    <p:sldId id="364" r:id="rId36"/>
    <p:sldId id="370" r:id="rId37"/>
    <p:sldId id="371" r:id="rId38"/>
    <p:sldId id="372" r:id="rId39"/>
    <p:sldId id="373" r:id="rId40"/>
    <p:sldId id="379" r:id="rId41"/>
    <p:sldId id="362" r:id="rId42"/>
    <p:sldId id="266" r:id="rId43"/>
    <p:sldId id="363" r:id="rId44"/>
    <p:sldId id="384" r:id="rId45"/>
    <p:sldId id="385" r:id="rId46"/>
    <p:sldId id="316" r:id="rId47"/>
    <p:sldId id="334" r:id="rId48"/>
    <p:sldId id="349" r:id="rId49"/>
    <p:sldId id="350" r:id="rId50"/>
    <p:sldId id="273" r:id="rId5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FF"/>
    <a:srgbClr val="990000"/>
    <a:srgbClr val="669900"/>
    <a:srgbClr val="66FF33"/>
    <a:srgbClr val="FF00FF"/>
    <a:srgbClr val="66FFCC"/>
    <a:srgbClr val="D6A300"/>
    <a:srgbClr val="CC6600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2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C1741-AFEF-4355-99B4-500A1F67BBCD}" type="datetimeFigureOut">
              <a:rPr lang="fr-FR" smtClean="0"/>
              <a:t>07/01/2016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0CFFA-BEAE-41EC-8B8F-A6484B0AA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335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8A0B4-C793-4B3F-91FC-E6F86C54D98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34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676501B-21AA-4F17-B76D-45CBD125DECF}" type="datetime1">
              <a:rPr lang="fr-FR" smtClean="0"/>
              <a:t>07/01/2016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D9215B2B-884D-48C9-8D42-6A4B82DBA383}" type="slidenum">
              <a:rPr lang="fr-FR" smtClean="0"/>
              <a:t>‹#›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hyperlink" Target="http://upload.wikimedia.org/wikipedia/commons/1/1d/Cro-Magnon_man_rendered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ain\Desktop\DOSSIERS\IRD\logos\logo-IRD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4294"/>
            <a:ext cx="1656184" cy="9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99792" y="5013176"/>
            <a:ext cx="3906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FF00"/>
                </a:solidFill>
              </a:rPr>
              <a:t>Alain Froment, </a:t>
            </a:r>
          </a:p>
          <a:p>
            <a:pPr algn="ctr"/>
            <a:r>
              <a:rPr lang="fr-FR" sz="2400" b="1" dirty="0" smtClean="0">
                <a:solidFill>
                  <a:srgbClr val="FFFF00"/>
                </a:solidFill>
              </a:rPr>
              <a:t>Collections d’Anthropologie, </a:t>
            </a:r>
          </a:p>
          <a:p>
            <a:pPr algn="ctr"/>
            <a:r>
              <a:rPr lang="fr-FR" sz="2400" b="1" dirty="0" smtClean="0">
                <a:solidFill>
                  <a:srgbClr val="FFFF00"/>
                </a:solidFill>
              </a:rPr>
              <a:t>Musée de l’Homme</a:t>
            </a:r>
          </a:p>
          <a:p>
            <a:pPr algn="ctr"/>
            <a:r>
              <a:rPr lang="fr-FR" sz="2400" b="1" dirty="0" smtClean="0">
                <a:solidFill>
                  <a:srgbClr val="FFFF00"/>
                </a:solidFill>
              </a:rPr>
              <a:t>alain.froment@ird.fr</a:t>
            </a:r>
            <a:endParaRPr lang="fr-FR" sz="2400" b="1" dirty="0">
              <a:solidFill>
                <a:srgbClr val="FFFF0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403" y="116632"/>
            <a:ext cx="954367" cy="183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75656" y="2147372"/>
            <a:ext cx="6298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 smtClean="0">
                <a:solidFill>
                  <a:srgbClr val="FFFF00"/>
                </a:solidFill>
              </a:rPr>
              <a:t>Origine et évolution </a:t>
            </a:r>
          </a:p>
          <a:p>
            <a:pPr algn="ctr"/>
            <a:r>
              <a:rPr lang="fr-FR" sz="4800" b="1" dirty="0" smtClean="0">
                <a:solidFill>
                  <a:srgbClr val="FFFF00"/>
                </a:solidFill>
              </a:rPr>
              <a:t>biologique de </a:t>
            </a:r>
            <a:r>
              <a:rPr lang="fr-FR" sz="4800" b="1" dirty="0" smtClean="0">
                <a:solidFill>
                  <a:srgbClr val="FFFF00"/>
                </a:solidFill>
              </a:rPr>
              <a:t>l’Homme</a:t>
            </a:r>
          </a:p>
        </p:txBody>
      </p:sp>
    </p:spTree>
    <p:extLst>
      <p:ext uri="{BB962C8B-B14F-4D97-AF65-F5344CB8AC3E}">
        <p14:creationId xmlns:p14="http://schemas.microsoft.com/office/powerpoint/2010/main" val="13084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343407" y="260648"/>
            <a:ext cx="8477065" cy="63367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183"/>
            <a:ext cx="7620000" cy="5153025"/>
          </a:xfrm>
          <a:prstGeom prst="rect">
            <a:avLst/>
          </a:prstGeom>
        </p:spPr>
      </p:pic>
      <p:sp>
        <p:nvSpPr>
          <p:cNvPr id="4" name="Flèche vers le bas 3"/>
          <p:cNvSpPr/>
          <p:nvPr/>
        </p:nvSpPr>
        <p:spPr>
          <a:xfrm rot="2791194">
            <a:off x="7142185" y="1124165"/>
            <a:ext cx="28358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03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1060818" y="260649"/>
            <a:ext cx="7106362" cy="62510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74" y="260648"/>
            <a:ext cx="6143069" cy="6143069"/>
          </a:xfrm>
          <a:prstGeom prst="rect">
            <a:avLst/>
          </a:prstGeom>
        </p:spPr>
      </p:pic>
      <p:sp>
        <p:nvSpPr>
          <p:cNvPr id="4" name="Flèche vers le bas 3"/>
          <p:cNvSpPr/>
          <p:nvPr/>
        </p:nvSpPr>
        <p:spPr>
          <a:xfrm rot="3025612">
            <a:off x="7764500" y="1301062"/>
            <a:ext cx="357659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90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rbre év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62" y="-99392"/>
            <a:ext cx="819150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4293096"/>
            <a:ext cx="6953833" cy="237894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430083" y="609329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FF00"/>
                </a:solidFill>
              </a:rPr>
              <a:t>Pikaia</a:t>
            </a:r>
            <a:r>
              <a:rPr lang="fr-FR" b="1" dirty="0" smtClean="0">
                <a:solidFill>
                  <a:srgbClr val="FFFF00"/>
                </a:solidFill>
              </a:rPr>
              <a:t> 530 MA</a:t>
            </a:r>
            <a:endParaRPr lang="fr-FR" b="1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4664"/>
            <a:ext cx="5524500" cy="40767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9745"/>
            <a:ext cx="7698528" cy="576526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72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83" y="748183"/>
            <a:ext cx="4797464" cy="278090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4" y="692696"/>
            <a:ext cx="3786727" cy="283639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796002" y="3059668"/>
            <a:ext cx="2111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Cyr </a:t>
            </a:r>
            <a:r>
              <a:rPr lang="fr-FR" sz="2000" dirty="0" err="1" smtClean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antennarius</a:t>
            </a:r>
            <a:endParaRPr lang="fr-FR" sz="2000" dirty="0">
              <a:solidFill>
                <a:srgbClr val="C000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1520" y="116632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Le poisson à pattes</a:t>
            </a:r>
            <a:endParaRPr lang="fr-FR" sz="2000" b="1" dirty="0">
              <a:solidFill>
                <a:srgbClr val="FFFF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395536" y="1412776"/>
            <a:ext cx="836126" cy="12961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5220071" y="2138634"/>
            <a:ext cx="1397543" cy="14343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117143"/>
            <a:ext cx="8604019" cy="262422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95536" y="4253026"/>
            <a:ext cx="4448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accent5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Le </a:t>
            </a:r>
            <a:r>
              <a:rPr lang="fr-FR" sz="2000" b="1" dirty="0" err="1" smtClean="0">
                <a:solidFill>
                  <a:schemeClr val="accent5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Tiktaalik</a:t>
            </a:r>
            <a:r>
              <a:rPr lang="fr-FR" sz="2000" b="1" dirty="0" smtClean="0">
                <a:solidFill>
                  <a:schemeClr val="accent5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 (Neil SHUBIN), </a:t>
            </a:r>
            <a:r>
              <a:rPr lang="fr-FR" sz="3200" b="1" dirty="0" smtClean="0">
                <a:solidFill>
                  <a:schemeClr val="accent5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375</a:t>
            </a:r>
            <a:r>
              <a:rPr lang="fr-FR" sz="2000" b="1" dirty="0" smtClean="0">
                <a:solidFill>
                  <a:schemeClr val="accent5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 MA</a:t>
            </a:r>
            <a:endParaRPr lang="fr-FR" sz="2000" b="1" dirty="0">
              <a:solidFill>
                <a:schemeClr val="accent5">
                  <a:lumMod val="75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38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ain\Desktop\EN COURS\POUR ENSEIGNEMENT\images pour cours\pied hum et chim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9" y="928886"/>
            <a:ext cx="4502021" cy="365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09103"/>
            <a:ext cx="7560840" cy="40324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5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7" y="1690687"/>
            <a:ext cx="2143125" cy="34766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764704"/>
            <a:ext cx="6192687" cy="5391281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7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17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755576" y="1556792"/>
            <a:ext cx="8064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rgbClr val="FFFF00"/>
                </a:solidFill>
              </a:rPr>
              <a:t>II. Notre histoire paléontologique</a:t>
            </a:r>
            <a:endParaRPr lang="fr-FR" sz="4400" b="1" dirty="0">
              <a:solidFill>
                <a:srgbClr val="FFFF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6" y="2780928"/>
            <a:ext cx="3524868" cy="2520280"/>
          </a:xfrm>
          <a:prstGeom prst="rect">
            <a:avLst/>
          </a:prstGeom>
        </p:spPr>
      </p:pic>
      <p:pic>
        <p:nvPicPr>
          <p:cNvPr id="3075" name="Picture 3" descr="C:\Users\Alain\Desktop\Nouveau dossier Deshaies\12. BOOK-EcolHum anthropobio\15. cours Anthropo générale\cours anthropo synth\cours-source fait\homo_erect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68" y="2615382"/>
            <a:ext cx="3087100" cy="28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0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823" y="188640"/>
            <a:ext cx="9864458" cy="619268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7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486B0C-A13C-41C4-A61A-FFE5CC5C2A90}" type="slidenum">
              <a:rPr lang="fr-FR"/>
              <a:pPr>
                <a:defRPr/>
              </a:pPr>
              <a:t>19</a:t>
            </a:fld>
            <a:endParaRPr lang="fr-FR"/>
          </a:p>
        </p:txBody>
      </p:sp>
      <p:pic>
        <p:nvPicPr>
          <p:cNvPr id="4" name="Picture 7" descr="Toumaye-Bru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6142"/>
            <a:ext cx="9324976" cy="669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5288" y="-26988"/>
            <a:ext cx="5976937" cy="70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4000" b="1" dirty="0" smtClean="0">
                <a:solidFill>
                  <a:srgbClr val="F7843D"/>
                </a:solidFill>
                <a:latin typeface="+mn-lt"/>
              </a:rPr>
              <a:t>Un long processu</a:t>
            </a:r>
            <a:r>
              <a:rPr lang="fr-FR" altLang="fr-FR" sz="4000" b="1" dirty="0">
                <a:solidFill>
                  <a:srgbClr val="F7843D"/>
                </a:solidFill>
                <a:latin typeface="+mn-lt"/>
              </a:rPr>
              <a:t>s</a:t>
            </a:r>
            <a:r>
              <a:rPr lang="fr-FR" altLang="fr-FR" sz="4000" b="1" dirty="0" smtClean="0">
                <a:solidFill>
                  <a:srgbClr val="F7843D"/>
                </a:solidFill>
                <a:latin typeface="+mn-lt"/>
              </a:rPr>
              <a:t>…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209800" y="5264150"/>
            <a:ext cx="30099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 b="1" i="1">
                <a:solidFill>
                  <a:srgbClr val="FF0000"/>
                </a:solidFill>
                <a:latin typeface="Times New Roman" pitchFamily="18" charset="0"/>
              </a:rPr>
              <a:t>Sahelanthropus tchadensis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5" y="-27384"/>
            <a:ext cx="8925384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6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2</a:t>
            </a:fld>
            <a:endParaRPr lang="fr-FR"/>
          </a:p>
        </p:txBody>
      </p:sp>
      <p:pic>
        <p:nvPicPr>
          <p:cNvPr id="3" name="Picture 2" descr="800px-GD-FR-Paris-Trocad%C3%A9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813" y="-27384"/>
            <a:ext cx="9433317" cy="707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>
            <a:spLocks noChangeArrowheads="1"/>
          </p:cNvSpPr>
          <p:nvPr/>
        </p:nvSpPr>
        <p:spPr bwMode="auto">
          <a:xfrm rot="21110014">
            <a:off x="541497" y="2466514"/>
            <a:ext cx="3816350" cy="1854992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755650" y="4005263"/>
            <a:ext cx="71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97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Ctr="0" compatLnSpc="1">
            <a:prstTxWarp prst="textNoShape">
              <a:avLst/>
            </a:prstTxWarp>
            <a:norm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20D7963-F6DF-4A2B-AE54-B42A8DF0F6D5}" type="slidenum">
              <a:rPr lang="fr-FR" altLang="fr-FR" sz="1200" smtClean="0"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fr-FR" altLang="fr-FR" sz="1200" smtClean="0">
              <a:latin typeface="Arial" charset="0"/>
            </a:endParaRPr>
          </a:p>
        </p:txBody>
      </p:sp>
      <p:pic>
        <p:nvPicPr>
          <p:cNvPr id="16" name="Picture 2" descr="C:\Documents and Settings\Alain FROMENT\Mes documents\Mes images\africanus ple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9238"/>
            <a:ext cx="2865437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:\Documents and Settings\Alain FROMENT\Mes documents\Mes images\early Ho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188913"/>
            <a:ext cx="2489200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:\Documents and Settings\Alain FROMENT\Mes documents\Mes images\erectu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890963"/>
            <a:ext cx="284321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:\Documents and Settings\Alain FROMENT\Mes documents\Mes images\H.sapien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3810000"/>
            <a:ext cx="2717800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611188" y="2859088"/>
            <a:ext cx="5160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fr-FR" altLang="fr-FR" sz="20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Australopithèque gracile </a:t>
            </a: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6613525" y="2871788"/>
            <a:ext cx="1755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fr-FR" altLang="fr-FR" sz="20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Homo habilis</a:t>
            </a:r>
            <a:endParaRPr lang="fr-FR" altLang="fr-FR" sz="2400" b="1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900113" y="6478588"/>
            <a:ext cx="2952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fr-FR" altLang="fr-FR" sz="2000" b="1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Homo erectus / ergaster</a:t>
            </a:r>
            <a:endParaRPr lang="fr-FR" altLang="fr-FR" sz="2400" b="1" i="1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6529388" y="6427788"/>
            <a:ext cx="1670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fr-FR" altLang="fr-FR" sz="2000" b="1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Homo sapiens</a:t>
            </a:r>
            <a:endParaRPr lang="fr-FR" altLang="fr-FR" sz="2400" b="1" i="1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3563938" y="620713"/>
            <a:ext cx="220821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fr-FR" altLang="fr-FR" sz="32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En Afrique seulement :</a:t>
            </a: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3603625" y="2997200"/>
            <a:ext cx="31289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fr-FR" altLang="fr-FR" sz="32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Ancien monde :</a:t>
            </a:r>
          </a:p>
        </p:txBody>
      </p:sp>
      <p:sp>
        <p:nvSpPr>
          <p:cNvPr id="26" name="ZoneTexte 12"/>
          <p:cNvSpPr txBox="1">
            <a:spLocks noChangeArrowheads="1"/>
          </p:cNvSpPr>
          <p:nvPr/>
        </p:nvSpPr>
        <p:spPr bwMode="auto">
          <a:xfrm>
            <a:off x="683568" y="3429000"/>
            <a:ext cx="339663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fr-FR" altLang="fr-FR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Out of </a:t>
            </a:r>
            <a:r>
              <a:rPr lang="fr-FR" altLang="fr-FR" sz="24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Africa</a:t>
            </a:r>
            <a:r>
              <a:rPr lang="fr-FR" altLang="fr-FR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1 (</a:t>
            </a:r>
            <a:r>
              <a:rPr lang="fr-FR" altLang="fr-FR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2Ma)</a:t>
            </a:r>
            <a:endParaRPr lang="fr-FR" altLang="fr-FR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ZoneTexte 13"/>
          <p:cNvSpPr txBox="1">
            <a:spLocks noChangeArrowheads="1"/>
          </p:cNvSpPr>
          <p:nvPr/>
        </p:nvSpPr>
        <p:spPr bwMode="auto">
          <a:xfrm>
            <a:off x="6372225" y="3357563"/>
            <a:ext cx="215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fr-FR" altLang="fr-FR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Out of Africa 2</a:t>
            </a:r>
          </a:p>
        </p:txBody>
      </p:sp>
    </p:spTree>
    <p:extLst>
      <p:ext uri="{BB962C8B-B14F-4D97-AF65-F5344CB8AC3E}">
        <p14:creationId xmlns:p14="http://schemas.microsoft.com/office/powerpoint/2010/main" val="17113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utoUpdateAnimBg="0"/>
      <p:bldP spid="23" grpId="0" autoUpdateAnimBg="0"/>
      <p:bldP spid="25" grpId="0" autoUpdateAnimBg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79388" y="1557338"/>
            <a:ext cx="6337300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spcBef>
                <a:spcPct val="45000"/>
              </a:spcBef>
              <a:buClrTx/>
              <a:buSzTx/>
              <a:buFontTx/>
              <a:buChar char="•"/>
            </a:pPr>
            <a:r>
              <a:rPr lang="fr-FR" altLang="fr-FR" sz="26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Augmentation du cerveau</a:t>
            </a:r>
          </a:p>
          <a:p>
            <a:pPr eaLnBrk="1" hangingPunct="1">
              <a:spcBef>
                <a:spcPct val="45000"/>
              </a:spcBef>
              <a:buClrTx/>
              <a:buSzTx/>
              <a:buFontTx/>
              <a:buChar char="•"/>
            </a:pPr>
            <a:r>
              <a:rPr lang="fr-FR" altLang="fr-FR" sz="26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Bipédie complète</a:t>
            </a:r>
          </a:p>
          <a:p>
            <a:pPr eaLnBrk="1" hangingPunct="1">
              <a:spcBef>
                <a:spcPct val="45000"/>
              </a:spcBef>
              <a:buClrTx/>
              <a:buSzTx/>
              <a:buFontTx/>
              <a:buChar char="•"/>
            </a:pPr>
            <a:r>
              <a:rPr lang="fr-FR" altLang="fr-FR" sz="26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Elongation des membres</a:t>
            </a:r>
          </a:p>
          <a:p>
            <a:pPr eaLnBrk="1" hangingPunct="1">
              <a:spcBef>
                <a:spcPct val="45000"/>
              </a:spcBef>
              <a:buClrTx/>
              <a:buSzTx/>
              <a:buFontTx/>
              <a:buChar char="•"/>
            </a:pPr>
            <a:r>
              <a:rPr lang="fr-FR" altLang="fr-FR" sz="26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Coureur</a:t>
            </a:r>
          </a:p>
          <a:p>
            <a:pPr eaLnBrk="1" hangingPunct="1">
              <a:spcBef>
                <a:spcPct val="45000"/>
              </a:spcBef>
              <a:buClrTx/>
              <a:buSzTx/>
              <a:buFontTx/>
              <a:buChar char="•"/>
            </a:pPr>
            <a:r>
              <a:rPr lang="fr-FR" altLang="fr-FR" sz="26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Augmentation du volume corporel</a:t>
            </a:r>
          </a:p>
          <a:p>
            <a:pPr eaLnBrk="1" hangingPunct="1">
              <a:spcBef>
                <a:spcPct val="45000"/>
              </a:spcBef>
              <a:buClrTx/>
              <a:buSzTx/>
              <a:buFontTx/>
              <a:buChar char="•"/>
            </a:pPr>
            <a:r>
              <a:rPr lang="fr-FR" altLang="fr-FR" sz="26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Evapo-transpiration</a:t>
            </a:r>
          </a:p>
          <a:p>
            <a:pPr eaLnBrk="1" hangingPunct="1">
              <a:spcBef>
                <a:spcPct val="45000"/>
              </a:spcBef>
              <a:buClrTx/>
              <a:buSzTx/>
              <a:buFontTx/>
              <a:buChar char="•"/>
            </a:pPr>
            <a:r>
              <a:rPr lang="fr-FR" altLang="fr-FR" sz="26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Divergence entre poux</a:t>
            </a:r>
          </a:p>
          <a:p>
            <a:pPr eaLnBrk="1" hangingPunct="1">
              <a:spcBef>
                <a:spcPct val="45000"/>
              </a:spcBef>
              <a:buClrTx/>
              <a:buSzTx/>
              <a:buFontTx/>
              <a:buChar char="•"/>
            </a:pPr>
            <a:r>
              <a:rPr lang="fr-FR" altLang="fr-FR" sz="26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Perte du pelage</a:t>
            </a:r>
          </a:p>
          <a:p>
            <a:pPr eaLnBrk="1" hangingPunct="1">
              <a:spcBef>
                <a:spcPct val="45000"/>
              </a:spcBef>
              <a:buClrTx/>
              <a:buSzTx/>
              <a:buFontTx/>
              <a:buChar char="•"/>
            </a:pPr>
            <a:r>
              <a:rPr lang="fr-FR" altLang="fr-FR" sz="26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Pigmentation foncée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endParaRPr lang="fr-FR" altLang="fr-FR" sz="260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fr-FR" altLang="fr-FR" sz="2400" b="1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179388" y="44450"/>
            <a:ext cx="79898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fr-FR" sz="3600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altLang="fr-FR" b="1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Homo ergaster (erectus</a:t>
            </a:r>
            <a:r>
              <a:rPr lang="fr-FR" altLang="fr-FR" sz="4000" b="1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altLang="fr-FR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africain</a:t>
            </a:r>
            <a:r>
              <a:rPr lang="fr-FR" altLang="fr-FR" b="1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fr-FR" altLang="fr-FR" b="1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6172200" y="5867400"/>
            <a:ext cx="2971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WT 15000, Nariokotome, Kenya (</a:t>
            </a:r>
            <a:r>
              <a:rPr lang="fr-FR" altLang="fr-FR" sz="1400" b="1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Turkana boy</a:t>
            </a:r>
            <a:r>
              <a:rPr lang="fr-FR" altLang="fr-FR" sz="1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 1.6-m.a)</a:t>
            </a:r>
          </a:p>
        </p:txBody>
      </p:sp>
      <p:pic>
        <p:nvPicPr>
          <p:cNvPr id="8197" name="Picture 2" descr="C:\Users\Alain\Desktop\EN COURS\POUR ENSEIGNEMENT\images pour cours\paléoanthropo\Nariokotome comp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3" y="204788"/>
            <a:ext cx="2014537" cy="545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3" descr="C:\Documents and Settings\Alain FROMENT\Bureau\EN COURS\POUR ENSEIGNEMENT\cours anthrop\06-23\06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204788"/>
            <a:ext cx="3279775" cy="566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76774-9892-43B2-AFDC-6EBA8CA71121}" type="slidenum"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21</a:t>
            </a:fld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41300"/>
            <a:ext cx="7810500" cy="63754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40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mBh1L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69" y="935533"/>
            <a:ext cx="4122419" cy="55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urochsDomest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3" y="0"/>
            <a:ext cx="4416425" cy="675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3528" y="1773238"/>
            <a:ext cx="151288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>
                <a:latin typeface="Times New Roman" pitchFamily="18" charset="0"/>
              </a:rPr>
              <a:t>domestiqué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23528" y="4292600"/>
            <a:ext cx="1152525" cy="715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>
                <a:latin typeface="Times New Roman" pitchFamily="18" charset="0"/>
              </a:rPr>
              <a:t>Sauvage</a:t>
            </a:r>
          </a:p>
          <a:p>
            <a:pPr>
              <a:spcBef>
                <a:spcPct val="50000"/>
              </a:spcBef>
            </a:pPr>
            <a:r>
              <a:rPr lang="fr-FR" sz="1400" b="1">
                <a:latin typeface="Times New Roman" pitchFamily="18" charset="0"/>
              </a:rPr>
              <a:t>(aurochs,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535127" y="508610"/>
            <a:ext cx="2781289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400" b="1" dirty="0" err="1" smtClean="0">
                <a:solidFill>
                  <a:srgbClr val="FFFF00"/>
                </a:solidFill>
                <a:latin typeface="Times New Roman" pitchFamily="18" charset="0"/>
              </a:rPr>
              <a:t>Autodomestication</a:t>
            </a:r>
            <a:endParaRPr lang="fr-FR" sz="2400" b="1" dirty="0" smtClean="0">
              <a:solidFill>
                <a:srgbClr val="FFFF00"/>
              </a:solidFill>
              <a:latin typeface="Times New Roman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23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724128" y="116632"/>
            <a:ext cx="2304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400" b="1" dirty="0">
                <a:solidFill>
                  <a:srgbClr val="FFFF00"/>
                </a:solidFill>
                <a:latin typeface="Times New Roman" pitchFamily="18" charset="0"/>
              </a:rPr>
              <a:t>Domestication</a:t>
            </a:r>
          </a:p>
        </p:txBody>
      </p:sp>
    </p:spTree>
    <p:extLst>
      <p:ext uri="{BB962C8B-B14F-4D97-AF65-F5344CB8AC3E}">
        <p14:creationId xmlns:p14="http://schemas.microsoft.com/office/powerpoint/2010/main" val="24540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5"/>
            <a:ext cx="4797127" cy="631200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64704"/>
            <a:ext cx="3553576" cy="529506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29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12_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400"/>
            <a:ext cx="9091613" cy="675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779463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3775" tIns="61888" rIns="123775" bIns="61888" anchor="ctr"/>
          <a:lstStyle>
            <a:lvl1pPr defTabSz="1895475"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defTabSz="1895475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defTabSz="1895475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defTabSz="1895475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defTabSz="1895475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defTabSz="18954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defTabSz="18954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defTabSz="18954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defTabSz="18954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sz="4000" b="1" i="1" dirty="0" smtClean="0">
                <a:solidFill>
                  <a:srgbClr val="FFC000"/>
                </a:solidFill>
                <a:latin typeface="+mn-lt"/>
              </a:rPr>
              <a:t>Out of Africa </a:t>
            </a:r>
            <a:r>
              <a:rPr lang="en-US" sz="4000" b="1" dirty="0" smtClean="0">
                <a:solidFill>
                  <a:srgbClr val="FFC000"/>
                </a:solidFill>
                <a:latin typeface="+mn-lt"/>
              </a:rPr>
              <a:t>2</a:t>
            </a:r>
            <a:endParaRPr lang="en-US" sz="40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1684338" y="2989263"/>
            <a:ext cx="274637" cy="1219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>
              <a:latin typeface="Arial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3A761C-C27C-4098-B608-8FFD6819EAEB}" type="slidenum">
              <a:rPr lang="fr-FR"/>
              <a:pPr>
                <a:defRPr/>
              </a:pPr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45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26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1115616" y="476672"/>
            <a:ext cx="8568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rgbClr val="FFFF00"/>
                </a:solidFill>
              </a:rPr>
              <a:t>III. Notre histoire génétique</a:t>
            </a:r>
            <a:endParaRPr lang="fr-FR" sz="4400" b="1" dirty="0">
              <a:solidFill>
                <a:srgbClr val="FFFF00"/>
              </a:solidFill>
            </a:endParaRPr>
          </a:p>
        </p:txBody>
      </p:sp>
      <p:pic>
        <p:nvPicPr>
          <p:cNvPr id="4098" name="Picture 2" descr="C:\Users\Alain\Desktop\Nouveau dossier Deshaies\12. BOOK-EcolHum anthropobio\15. cours Anthropo générale\cours anthropo synth\cours-source fait\dendro chimp-Hom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50" y="1321923"/>
            <a:ext cx="7902806" cy="880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5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477026"/>
            <a:ext cx="2736304" cy="3093213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029" y="308030"/>
            <a:ext cx="2694506" cy="3045963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89" y="308030"/>
            <a:ext cx="2638939" cy="2983148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029" y="3567918"/>
            <a:ext cx="2664296" cy="3011813"/>
          </a:xfrm>
          <a:prstGeom prst="rect">
            <a:avLst/>
          </a:prstGeom>
          <a:ln>
            <a:solidFill>
              <a:srgbClr val="FF6600"/>
            </a:solidFill>
          </a:ln>
        </p:spPr>
      </p:pic>
      <p:cxnSp>
        <p:nvCxnSpPr>
          <p:cNvPr id="7" name="Connecteur droit 6"/>
          <p:cNvCxnSpPr/>
          <p:nvPr/>
        </p:nvCxnSpPr>
        <p:spPr>
          <a:xfrm>
            <a:off x="2555776" y="332656"/>
            <a:ext cx="0" cy="2304256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2699792" y="3501008"/>
            <a:ext cx="0" cy="2376264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6660232" y="380038"/>
            <a:ext cx="0" cy="1752818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6527177" y="3717032"/>
            <a:ext cx="15105" cy="1944216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4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816339"/>
            <a:ext cx="2133600" cy="365125"/>
          </a:xfrm>
        </p:spPr>
        <p:txBody>
          <a:bodyPr/>
          <a:lstStyle/>
          <a:p>
            <a:fld id="{D9215B2B-884D-48C9-8D42-6A4B82DBA383}" type="slidenum">
              <a:rPr lang="fr-FR" smtClean="0"/>
              <a:t>28</a:t>
            </a:fld>
            <a:endParaRPr lang="fr-FR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4925" y="5933181"/>
            <a:ext cx="185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fr-FR" altLang="fr-FR" sz="2400">
              <a:solidFill>
                <a:srgbClr val="3333CC"/>
              </a:solidFill>
              <a:latin typeface="Times New Roman" pitchFamily="18" charset="0"/>
            </a:endParaRPr>
          </a:p>
        </p:txBody>
      </p:sp>
      <p:graphicFrame>
        <p:nvGraphicFramePr>
          <p:cNvPr id="4" name="Group 6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600309"/>
              </p:ext>
            </p:extLst>
          </p:nvPr>
        </p:nvGraphicFramePr>
        <p:xfrm>
          <a:off x="127793" y="980730"/>
          <a:ext cx="8908704" cy="5544614"/>
        </p:xfrm>
        <a:graphic>
          <a:graphicData uri="http://schemas.openxmlformats.org/drawingml/2006/table">
            <a:tbl>
              <a:tblPr/>
              <a:tblGrid>
                <a:gridCol w="236589"/>
                <a:gridCol w="273554"/>
                <a:gridCol w="273555"/>
                <a:gridCol w="832746"/>
                <a:gridCol w="396032"/>
                <a:gridCol w="468741"/>
                <a:gridCol w="470219"/>
                <a:gridCol w="468740"/>
                <a:gridCol w="536759"/>
                <a:gridCol w="470219"/>
                <a:gridCol w="468740"/>
                <a:gridCol w="470219"/>
                <a:gridCol w="448039"/>
                <a:gridCol w="490921"/>
                <a:gridCol w="536758"/>
                <a:gridCol w="402199"/>
                <a:gridCol w="468741"/>
                <a:gridCol w="1195933"/>
              </a:tblGrid>
              <a:tr h="3631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sx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his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geog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POPUL</a:t>
                      </a: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LCr</a:t>
                      </a:r>
                      <a:endParaRPr kumimoji="0" lang="fr-F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Garamond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laCr</a:t>
                      </a:r>
                      <a:endParaRPr kumimoji="0" lang="fr-F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Garamond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HCr</a:t>
                      </a:r>
                      <a:endParaRPr kumimoji="0" lang="fr-F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Garamond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Bizyg</a:t>
                      </a: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HFace</a:t>
                      </a: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Hnez</a:t>
                      </a:r>
                      <a:endParaRPr kumimoji="0" lang="fr-F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Garamond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LNez</a:t>
                      </a: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Horb</a:t>
                      </a: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Lorb</a:t>
                      </a: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NaBa</a:t>
                      </a:r>
                      <a:endParaRPr kumimoji="0" lang="fr-F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Garamond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Ba-Pro</a:t>
                      </a: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DFr</a:t>
                      </a: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Intrb</a:t>
                      </a:r>
                      <a:endParaRPr kumimoji="0" lang="fr-F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Garamond" pitchFamily="18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Garamond" pitchFamily="18" charset="0"/>
                          <a:ea typeface="Times New Roman" pitchFamily="18" charset="0"/>
                          <a:cs typeface="Arial" charset="0"/>
                        </a:rPr>
                        <a:t>REFERENCE</a:t>
                      </a: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Koma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177,0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125,5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128,5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113,5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55,0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34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89,5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88,0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25,5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FROMENT unpublished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</a:t>
                      </a:r>
                      <a:r>
                        <a:rPr kumimoji="0" lang="fr-FR" sz="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Koma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178,0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125,0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58,0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29,5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38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88,0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97,5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FROMENT unpublished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</a:t>
                      </a:r>
                      <a:r>
                        <a:rPr kumimoji="0" lang="fr-FR" sz="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Koma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180,0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132,5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135,0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97,5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30,5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FROMENT unpublished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62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</a:t>
                      </a:r>
                      <a:r>
                        <a:rPr kumimoji="0" lang="fr-FR" sz="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Koma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181,0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118,0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118,0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58,0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25,0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29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36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91,5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FROMENT unpublished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</a:t>
                      </a:r>
                      <a:r>
                        <a:rPr kumimoji="0" lang="fr-FR" sz="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Koma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181,0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53,0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36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87,0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22,5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FROMENT unpublished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 </a:t>
                      </a:r>
                      <a:r>
                        <a:rPr kumimoji="0" lang="fr-FR" sz="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Kunabemba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173,0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70,0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54,0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36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RIBOT PhD thesis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Grass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163,0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135,0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57,0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34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DRONTSCHILOW 1913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Mbo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180,0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125,0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67,0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25,0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DRONTSCHILOW 1913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</a:t>
                      </a:r>
                      <a:r>
                        <a:rPr kumimoji="0" lang="fr-FR" sz="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Mbo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189,0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146,0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73,0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51,0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44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105,0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DRONTSCHILOW 1913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West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182,0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140,0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72,0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DRONTSCHILOW 1913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West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184,0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68,0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50,0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34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95,0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DRONTSCHILOW 1913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West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186,0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74,0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52,0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36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45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DRONTSCHILOW 1913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Cameroun West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190,0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144,0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146,0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76,0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52,0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36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44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110,0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DRONTSCHILOW 1913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Congo Brazza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168,0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70,0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39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HRDLICKA 1928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Congo Brazza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176,0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HRDLICKA 1928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Congo Brazza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162,0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62,0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34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37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WIDE 1996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Congo RDC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168,0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130,0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58,0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37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84,0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WIDE 1996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Congo RDC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169,0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61,0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39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89,0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WIDE 1996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Dschagga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170,0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64,0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46,0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27,0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34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37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83,0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WIDE 1996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5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S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Dschagga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171,0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119,0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124,0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61,0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42,0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29,0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34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36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92,0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100,0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25,0</a:t>
                      </a:r>
                      <a:endParaRPr kumimoji="0" lang="fr-FR" sz="7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65000"/>
                        <a:buFontTx/>
                        <a:buNone/>
                        <a:tabLst/>
                      </a:pPr>
                      <a:r>
                        <a:rPr kumimoji="0" lang="fr-F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 Narrow" pitchFamily="34" charset="0"/>
                          <a:ea typeface="Times New Roman" pitchFamily="18" charset="0"/>
                          <a:cs typeface="Arial" charset="0"/>
                        </a:rPr>
                        <a:t>WIDE 1996</a:t>
                      </a:r>
                      <a:endParaRPr kumimoji="0" lang="fr-F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520"/>
          <p:cNvSpPr>
            <a:spLocks noChangeArrowheads="1"/>
          </p:cNvSpPr>
          <p:nvPr/>
        </p:nvSpPr>
        <p:spPr bwMode="auto">
          <a:xfrm>
            <a:off x="34925" y="7868344"/>
            <a:ext cx="185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fr-FR" altLang="fr-FR" sz="2400">
              <a:solidFill>
                <a:srgbClr val="3333CC"/>
              </a:solidFill>
              <a:latin typeface="Times New Roman" pitchFamily="18" charset="0"/>
            </a:endParaRPr>
          </a:p>
        </p:txBody>
      </p:sp>
      <p:sp>
        <p:nvSpPr>
          <p:cNvPr id="6" name="Text Box 521"/>
          <p:cNvSpPr txBox="1">
            <a:spLocks noChangeArrowheads="1"/>
          </p:cNvSpPr>
          <p:nvPr/>
        </p:nvSpPr>
        <p:spPr bwMode="auto">
          <a:xfrm>
            <a:off x="395288" y="116632"/>
            <a:ext cx="90535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fr-FR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corpus</a:t>
            </a:r>
            <a:r>
              <a:rPr lang="fr-F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 </a:t>
            </a:r>
            <a:r>
              <a:rPr lang="fr-FR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biométrique </a:t>
            </a:r>
            <a:endParaRPr lang="fr-FR" sz="3600" dirty="0">
              <a:solidFill>
                <a:srgbClr val="FFFF00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3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29</a:t>
            </a:fld>
            <a:endParaRPr lang="fr-FR"/>
          </a:p>
        </p:txBody>
      </p:sp>
      <p:pic>
        <p:nvPicPr>
          <p:cNvPr id="3" name="Picture 2" descr="cephPygmt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6713"/>
            <a:ext cx="7239000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4191000" y="2119313"/>
            <a:ext cx="1752600" cy="28194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743200" y="1509713"/>
            <a:ext cx="3505200" cy="3048000"/>
          </a:xfrm>
          <a:prstGeom prst="ellipse">
            <a:avLst/>
          </a:prstGeom>
          <a:noFill/>
          <a:ln w="571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286000" y="1738313"/>
            <a:ext cx="2209800" cy="3886200"/>
          </a:xfrm>
          <a:prstGeom prst="ellipse">
            <a:avLst/>
          </a:prstGeom>
          <a:noFill/>
          <a:ln w="5715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62800" y="6462713"/>
            <a:ext cx="1447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400" b="1">
                <a:latin typeface="Times New Roman" pitchFamily="18" charset="0"/>
              </a:rPr>
              <a:t>Afrique Ouest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146925" y="6092825"/>
            <a:ext cx="6477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400" b="1">
                <a:latin typeface="Times New Roman" pitchFamily="18" charset="0"/>
              </a:rPr>
              <a:t>Bantu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146925" y="5711825"/>
            <a:ext cx="67945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400" b="1">
                <a:latin typeface="Times New Roman" pitchFamily="18" charset="0"/>
              </a:rPr>
              <a:t>Divers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146925" y="5319713"/>
            <a:ext cx="846138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400" b="1">
                <a:latin typeface="Times New Roman" pitchFamily="18" charset="0"/>
              </a:rPr>
              <a:t>Pygmées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070725" y="4949825"/>
            <a:ext cx="1014413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400" b="1">
                <a:solidFill>
                  <a:srgbClr val="FF9900"/>
                </a:solidFill>
                <a:latin typeface="Times New Roman" pitchFamily="18" charset="0"/>
              </a:rPr>
              <a:t>barycentre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352800" y="3490913"/>
            <a:ext cx="228600" cy="22860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572000" y="2881313"/>
            <a:ext cx="228600" cy="22860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4953000" y="3490913"/>
            <a:ext cx="228600" cy="228600"/>
          </a:xfrm>
          <a:prstGeom prst="ellipse">
            <a:avLst/>
          </a:prstGeom>
          <a:solidFill>
            <a:srgbClr val="FF99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934200" y="5014913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/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5180013" y="115888"/>
            <a:ext cx="3784600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Morphologie faciale</a:t>
            </a:r>
            <a:endParaRPr lang="fr-FR" altLang="fr-FR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Espace réservé du numéro de diapositive 1"/>
          <p:cNvSpPr txBox="1">
            <a:spLocks/>
          </p:cNvSpPr>
          <p:nvPr/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C3BCD0D-F2F1-47DB-BD8E-0AFE17E22AB4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8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87413" y="360363"/>
            <a:ext cx="7977187" cy="1155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miter lim="800000"/>
            <a:headEnd/>
            <a:tailEnd/>
          </a:ln>
          <a:scene3d>
            <a:camera prst="legacyPerspectiveTop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66"/>
            </a:extrusionClr>
          </a:sp3d>
        </p:spPr>
        <p:txBody>
          <a:bodyPr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fr-FR" sz="4400" b="1" dirty="0" smtClean="0">
                <a:solidFill>
                  <a:srgbClr val="FF0000"/>
                </a:solidFill>
                <a:latin typeface="Arial" charset="0"/>
              </a:rPr>
              <a:t>DE QUOI S’AGIT-IL ?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920360"/>
              </p:ext>
            </p:extLst>
          </p:nvPr>
        </p:nvGraphicFramePr>
        <p:xfrm>
          <a:off x="476250" y="1830388"/>
          <a:ext cx="8670925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Organization Chart" r:id="rId3" imgW="7064943" imgH="3416968" progId="OrgPlusWOPX.4">
                  <p:embed followColorScheme="full"/>
                </p:oleObj>
              </mc:Choice>
              <mc:Fallback>
                <p:oleObj name="Organization Chart" r:id="rId3" imgW="7064943" imgH="3416968" progId="OrgPlusWOPX.4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1830388"/>
                        <a:ext cx="8670925" cy="4559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5862638" y="2451100"/>
            <a:ext cx="0" cy="3048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 txBox="1">
            <a:spLocks/>
          </p:cNvSpPr>
          <p:nvPr/>
        </p:nvSpPr>
        <p:spPr>
          <a:xfrm>
            <a:off x="6705600" y="64648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215B2B-884D-48C9-8D42-6A4B82DBA383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46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30</a:t>
            </a:fld>
            <a:endParaRPr lang="fr-FR"/>
          </a:p>
        </p:txBody>
      </p:sp>
      <p:pic>
        <p:nvPicPr>
          <p:cNvPr id="4" name="Picture 2" descr="cr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010400" y="2438400"/>
            <a:ext cx="2133600" cy="3956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FR" altLang="fr-FR" sz="1600" dirty="0" err="1">
                <a:latin typeface="Arial" pitchFamily="34" charset="0"/>
              </a:rPr>
              <a:t>centroid</a:t>
            </a:r>
            <a:endParaRPr lang="fr-FR" altLang="fr-FR" sz="1600" dirty="0">
              <a:latin typeface="Arial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fr-FR" altLang="fr-FR" sz="1600" dirty="0" err="1">
                <a:latin typeface="Arial" pitchFamily="34" charset="0"/>
              </a:rPr>
              <a:t>Sub-Saharan</a:t>
            </a:r>
            <a:r>
              <a:rPr lang="fr-FR" altLang="fr-FR" sz="1600" dirty="0">
                <a:latin typeface="Arial" pitchFamily="34" charset="0"/>
              </a:rPr>
              <a:t> </a:t>
            </a:r>
            <a:r>
              <a:rPr lang="fr-FR" altLang="fr-FR" sz="1600" dirty="0" err="1">
                <a:latin typeface="Arial" pitchFamily="34" charset="0"/>
              </a:rPr>
              <a:t>Africa</a:t>
            </a:r>
            <a:endParaRPr lang="fr-FR" altLang="fr-FR" sz="1600" dirty="0">
              <a:latin typeface="Arial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fr-FR" altLang="fr-FR" sz="1600" dirty="0" err="1">
                <a:latin typeface="Arial" pitchFamily="34" charset="0"/>
              </a:rPr>
              <a:t>Nubia</a:t>
            </a:r>
            <a:endParaRPr lang="fr-FR" altLang="fr-FR" sz="1600" dirty="0">
              <a:latin typeface="Arial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fr-FR" altLang="fr-FR" sz="1600" dirty="0" err="1">
                <a:latin typeface="Arial" pitchFamily="34" charset="0"/>
              </a:rPr>
              <a:t>M.East</a:t>
            </a:r>
            <a:endParaRPr lang="fr-FR" altLang="fr-FR" sz="1600" dirty="0">
              <a:latin typeface="Arial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fr-FR" altLang="fr-FR" sz="1600" dirty="0" err="1">
                <a:latin typeface="Arial" pitchFamily="34" charset="0"/>
              </a:rPr>
              <a:t>Upper</a:t>
            </a:r>
            <a:r>
              <a:rPr lang="fr-FR" altLang="fr-FR" sz="1600" dirty="0">
                <a:latin typeface="Arial" pitchFamily="34" charset="0"/>
              </a:rPr>
              <a:t> </a:t>
            </a:r>
            <a:r>
              <a:rPr lang="fr-FR" altLang="fr-FR" sz="1600" dirty="0" err="1">
                <a:latin typeface="Arial" pitchFamily="34" charset="0"/>
              </a:rPr>
              <a:t>Egypt</a:t>
            </a:r>
            <a:endParaRPr lang="fr-FR" altLang="fr-FR" sz="1600" dirty="0">
              <a:latin typeface="Arial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fr-FR" altLang="fr-FR" sz="1600" dirty="0">
                <a:latin typeface="Arial" pitchFamily="34" charset="0"/>
              </a:rPr>
              <a:t>Sahara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1600" dirty="0">
                <a:latin typeface="Arial" pitchFamily="34" charset="0"/>
              </a:rPr>
              <a:t>S. Europe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1600" dirty="0">
                <a:latin typeface="Arial" pitchFamily="34" charset="0"/>
              </a:rPr>
              <a:t>Horn of </a:t>
            </a:r>
            <a:r>
              <a:rPr lang="fr-FR" altLang="fr-FR" sz="1600" dirty="0" err="1">
                <a:latin typeface="Arial" pitchFamily="34" charset="0"/>
              </a:rPr>
              <a:t>Af</a:t>
            </a:r>
            <a:r>
              <a:rPr lang="fr-FR" altLang="fr-FR" sz="1600" dirty="0">
                <a:latin typeface="Arial" pitchFamily="34" charset="0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sz="1600" dirty="0" err="1">
                <a:latin typeface="Arial" pitchFamily="34" charset="0"/>
              </a:rPr>
              <a:t>Lower</a:t>
            </a:r>
            <a:r>
              <a:rPr lang="fr-FR" altLang="fr-FR" sz="1600" dirty="0">
                <a:latin typeface="Arial" pitchFamily="34" charset="0"/>
              </a:rPr>
              <a:t> </a:t>
            </a:r>
            <a:r>
              <a:rPr lang="fr-FR" altLang="fr-FR" sz="1600" dirty="0" err="1">
                <a:latin typeface="Arial" pitchFamily="34" charset="0"/>
              </a:rPr>
              <a:t>Egypt</a:t>
            </a:r>
            <a:endParaRPr lang="fr-FR" altLang="fr-FR" sz="1600" dirty="0">
              <a:latin typeface="Arial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fr-FR" altLang="fr-FR" sz="1600" dirty="0">
                <a:latin typeface="Arial" pitchFamily="34" charset="0"/>
              </a:rPr>
              <a:t>Ancient </a:t>
            </a:r>
            <a:r>
              <a:rPr lang="fr-FR" altLang="fr-FR" sz="1600" dirty="0" err="1">
                <a:latin typeface="Arial" pitchFamily="34" charset="0"/>
              </a:rPr>
              <a:t>N.Europe</a:t>
            </a:r>
            <a:endParaRPr lang="fr-FR" altLang="fr-FR" sz="1600" dirty="0">
              <a:latin typeface="Arial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fr-FR" altLang="fr-FR" sz="1400" dirty="0">
              <a:latin typeface="Arial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 rot="21421402">
            <a:off x="2476415" y="764774"/>
            <a:ext cx="1385947" cy="324737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 rot="20230900">
            <a:off x="2700591" y="1262923"/>
            <a:ext cx="1408664" cy="3140609"/>
          </a:xfrm>
          <a:prstGeom prst="ellipse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 rot="20953458">
            <a:off x="2900150" y="2587578"/>
            <a:ext cx="1990712" cy="1762510"/>
          </a:xfrm>
          <a:prstGeom prst="ellipse">
            <a:avLst/>
          </a:prstGeom>
          <a:noFill/>
          <a:ln w="7620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 rot="20953458">
            <a:off x="3451497" y="3487653"/>
            <a:ext cx="1673621" cy="2189125"/>
          </a:xfrm>
          <a:prstGeom prst="ellipse">
            <a:avLst/>
          </a:prstGeom>
          <a:noFill/>
          <a:ln w="76200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/>
          <p:cNvSpPr/>
          <p:nvPr/>
        </p:nvSpPr>
        <p:spPr>
          <a:xfrm rot="17789411">
            <a:off x="3311430" y="2927168"/>
            <a:ext cx="2622457" cy="1362023"/>
          </a:xfrm>
          <a:prstGeom prst="ellipse">
            <a:avLst/>
          </a:prstGeom>
          <a:noFill/>
          <a:ln w="76200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716016" y="908720"/>
            <a:ext cx="322059" cy="360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5625182" y="5517232"/>
            <a:ext cx="322059" cy="360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4868416" y="1061120"/>
            <a:ext cx="322059" cy="360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4572000" y="1221345"/>
            <a:ext cx="2057718" cy="3071263"/>
          </a:xfrm>
          <a:prstGeom prst="ellipse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/>
          <p:cNvSpPr/>
          <p:nvPr/>
        </p:nvSpPr>
        <p:spPr>
          <a:xfrm>
            <a:off x="3563888" y="3284984"/>
            <a:ext cx="1304528" cy="1440160"/>
          </a:xfrm>
          <a:prstGeom prst="ellipse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5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31</a:t>
            </a:fld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539552" y="548680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FFFF00"/>
                </a:solidFill>
              </a:rPr>
              <a:t>L’apport de la génétique</a:t>
            </a:r>
            <a:endParaRPr lang="fr-FR" sz="3200" b="1" dirty="0">
              <a:solidFill>
                <a:srgbClr val="FFFF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59217" y="-1063073"/>
            <a:ext cx="6334274" cy="898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2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76250"/>
            <a:ext cx="6894512" cy="599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Box 2"/>
          <p:cNvSpPr txBox="1">
            <a:spLocks noChangeArrowheads="1"/>
          </p:cNvSpPr>
          <p:nvPr/>
        </p:nvSpPr>
        <p:spPr bwMode="auto">
          <a:xfrm>
            <a:off x="755650" y="6381750"/>
            <a:ext cx="741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/>
              <a:t>Composante W-eurasiatique, Gallego Llorente et al. 2015 </a:t>
            </a:r>
          </a:p>
        </p:txBody>
      </p:sp>
    </p:spTree>
    <p:extLst>
      <p:ext uri="{BB962C8B-B14F-4D97-AF65-F5344CB8AC3E}">
        <p14:creationId xmlns:p14="http://schemas.microsoft.com/office/powerpoint/2010/main" val="21715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45" name="Object 21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151775298"/>
              </p:ext>
            </p:extLst>
          </p:nvPr>
        </p:nvGraphicFramePr>
        <p:xfrm>
          <a:off x="-757238" y="-776288"/>
          <a:ext cx="7167563" cy="927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Acrobat Document" r:id="rId3" imgW="5829300" imgH="7543800" progId="AcroExch.Document.7">
                  <p:embed/>
                </p:oleObj>
              </mc:Choice>
              <mc:Fallback>
                <p:oleObj name="Acrobat Document" r:id="rId3" imgW="5829300" imgH="75438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57238" y="-776288"/>
                        <a:ext cx="7167563" cy="927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Rectangle 20"/>
          <p:cNvSpPr>
            <a:spLocks noChangeArrowheads="1"/>
          </p:cNvSpPr>
          <p:nvPr/>
        </p:nvSpPr>
        <p:spPr bwMode="auto">
          <a:xfrm>
            <a:off x="5868144" y="4638035"/>
            <a:ext cx="3168352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>
                <a:solidFill>
                  <a:srgbClr val="FF0000"/>
                </a:solidFill>
                <a:latin typeface="Times New Roman" pitchFamily="18" charset="0"/>
              </a:rPr>
              <a:t>« The </a:t>
            </a:r>
            <a:r>
              <a:rPr lang="fr-FR" altLang="fr-FR" sz="1800" b="1" dirty="0" err="1">
                <a:solidFill>
                  <a:srgbClr val="FF0000"/>
                </a:solidFill>
                <a:latin typeface="Times New Roman" pitchFamily="18" charset="0"/>
              </a:rPr>
              <a:t>Genetic</a:t>
            </a:r>
            <a:r>
              <a:rPr lang="fr-FR" altLang="fr-FR" sz="1800" b="1" dirty="0">
                <a:solidFill>
                  <a:srgbClr val="FF0000"/>
                </a:solidFill>
                <a:latin typeface="Times New Roman" pitchFamily="18" charset="0"/>
              </a:rPr>
              <a:t> Structure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>
                <a:solidFill>
                  <a:srgbClr val="FF0000"/>
                </a:solidFill>
                <a:latin typeface="Times New Roman" pitchFamily="18" charset="0"/>
              </a:rPr>
              <a:t>and </a:t>
            </a:r>
            <a:r>
              <a:rPr lang="fr-FR" altLang="fr-FR" sz="1800" b="1" dirty="0" err="1">
                <a:solidFill>
                  <a:srgbClr val="FF0000"/>
                </a:solidFill>
                <a:latin typeface="Times New Roman" pitchFamily="18" charset="0"/>
              </a:rPr>
              <a:t>History</a:t>
            </a:r>
            <a:r>
              <a:rPr lang="fr-FR" altLang="fr-FR" sz="1800" b="1" dirty="0">
                <a:solidFill>
                  <a:srgbClr val="FF0000"/>
                </a:solidFill>
                <a:latin typeface="Times New Roman" pitchFamily="18" charset="0"/>
              </a:rPr>
              <a:t> of </a:t>
            </a:r>
            <a:r>
              <a:rPr lang="fr-FR" altLang="fr-FR" sz="1800" b="1" dirty="0" err="1">
                <a:solidFill>
                  <a:srgbClr val="FF0000"/>
                </a:solidFill>
                <a:latin typeface="Times New Roman" pitchFamily="18" charset="0"/>
              </a:rPr>
              <a:t>Africans</a:t>
            </a:r>
            <a:r>
              <a:rPr lang="fr-FR" altLang="fr-FR" sz="1800" b="1" dirty="0">
                <a:solidFill>
                  <a:srgbClr val="FF0000"/>
                </a:solidFill>
                <a:latin typeface="Times New Roman" pitchFamily="18" charset="0"/>
              </a:rPr>
              <a:t> and </a:t>
            </a:r>
            <a:r>
              <a:rPr lang="fr-FR" altLang="fr-FR" sz="1800" b="1" dirty="0" err="1">
                <a:solidFill>
                  <a:srgbClr val="FF0000"/>
                </a:solidFill>
                <a:latin typeface="Times New Roman" pitchFamily="18" charset="0"/>
              </a:rPr>
              <a:t>African</a:t>
            </a:r>
            <a:r>
              <a:rPr lang="fr-FR" altLang="fr-FR" sz="18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fr-FR" altLang="fr-FR" sz="1800" b="1" dirty="0" err="1">
                <a:solidFill>
                  <a:srgbClr val="FF0000"/>
                </a:solidFill>
                <a:latin typeface="Times New Roman" pitchFamily="18" charset="0"/>
              </a:rPr>
              <a:t>Americans</a:t>
            </a:r>
            <a:r>
              <a:rPr lang="fr-FR" altLang="fr-FR" sz="1800" b="1" dirty="0">
                <a:solidFill>
                  <a:srgbClr val="FF0000"/>
                </a:solidFill>
                <a:latin typeface="Times New Roman" pitchFamily="18" charset="0"/>
              </a:rPr>
              <a:t> ».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4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400" b="1" dirty="0">
                <a:solidFill>
                  <a:srgbClr val="FF0000"/>
                </a:solidFill>
                <a:latin typeface="Times New Roman" pitchFamily="18" charset="0"/>
              </a:rPr>
              <a:t>S. </a:t>
            </a:r>
            <a:r>
              <a:rPr lang="fr-FR" altLang="fr-FR" sz="1400" b="1" dirty="0" err="1">
                <a:solidFill>
                  <a:srgbClr val="FF0000"/>
                </a:solidFill>
                <a:latin typeface="Times New Roman" pitchFamily="18" charset="0"/>
              </a:rPr>
              <a:t>Tishkoff</a:t>
            </a:r>
            <a:r>
              <a:rPr lang="fr-FR" altLang="fr-FR" sz="1400" b="1" dirty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fr-FR" altLang="fr-FR" sz="1400" b="1" dirty="0" smtClean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fr-FR" altLang="fr-FR" sz="1400" b="1" dirty="0">
                <a:solidFill>
                  <a:srgbClr val="FF0000"/>
                </a:solidFill>
                <a:latin typeface="Times New Roman" pitchFamily="18" charset="0"/>
              </a:rPr>
              <a:t>. Reed, </a:t>
            </a:r>
            <a:r>
              <a:rPr lang="fr-FR" altLang="fr-FR" sz="1400" b="1" dirty="0" smtClean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fr-FR" altLang="fr-FR" sz="1400" b="1" dirty="0">
                <a:solidFill>
                  <a:srgbClr val="FF0000"/>
                </a:solidFill>
                <a:latin typeface="Times New Roman" pitchFamily="18" charset="0"/>
              </a:rPr>
              <a:t>. </a:t>
            </a:r>
            <a:r>
              <a:rPr lang="fr-FR" altLang="fr-FR" sz="1400" b="1" dirty="0" err="1">
                <a:solidFill>
                  <a:srgbClr val="FF0000"/>
                </a:solidFill>
                <a:latin typeface="Times New Roman" pitchFamily="18" charset="0"/>
              </a:rPr>
              <a:t>Friedlaender</a:t>
            </a:r>
            <a:r>
              <a:rPr lang="fr-FR" altLang="fr-FR" sz="1400" b="1" dirty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fr-FR" altLang="fr-FR" sz="1400" b="1" dirty="0" smtClean="0">
                <a:solidFill>
                  <a:srgbClr val="FF0000"/>
                </a:solidFill>
                <a:latin typeface="Times New Roman" pitchFamily="18" charset="0"/>
              </a:rPr>
              <a:t>C</a:t>
            </a:r>
            <a:r>
              <a:rPr lang="fr-FR" altLang="fr-FR" sz="1400" b="1" dirty="0">
                <a:solidFill>
                  <a:srgbClr val="FF0000"/>
                </a:solidFill>
                <a:latin typeface="Times New Roman" pitchFamily="18" charset="0"/>
              </a:rPr>
              <a:t>. </a:t>
            </a:r>
            <a:r>
              <a:rPr lang="fr-FR" altLang="fr-FR" sz="1400" b="1" dirty="0" err="1">
                <a:solidFill>
                  <a:srgbClr val="FF0000"/>
                </a:solidFill>
                <a:latin typeface="Times New Roman" pitchFamily="18" charset="0"/>
              </a:rPr>
              <a:t>Ehret</a:t>
            </a:r>
            <a:r>
              <a:rPr lang="fr-FR" altLang="fr-FR" sz="1400" b="1" dirty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fr-FR" altLang="fr-FR" sz="1400" b="1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fr-FR" altLang="fr-FR" sz="1400" b="1" dirty="0">
                <a:solidFill>
                  <a:srgbClr val="FF0000"/>
                </a:solidFill>
                <a:latin typeface="Times New Roman" pitchFamily="18" charset="0"/>
              </a:rPr>
              <a:t>. Froment, </a:t>
            </a:r>
            <a:r>
              <a:rPr lang="fr-FR" altLang="fr-FR" sz="1400" b="1" i="1" dirty="0">
                <a:solidFill>
                  <a:srgbClr val="FF0000"/>
                </a:solidFill>
                <a:latin typeface="Times New Roman" pitchFamily="18" charset="0"/>
              </a:rPr>
              <a:t>et al.</a:t>
            </a:r>
            <a:endParaRPr lang="en-GB" altLang="fr-FR" sz="1400" b="1" i="1" dirty="0">
              <a:solidFill>
                <a:srgbClr val="FF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GB" altLang="fr-FR" sz="1400" b="1" i="1" dirty="0">
              <a:solidFill>
                <a:srgbClr val="FF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fr-FR" sz="1600" b="1" i="1" dirty="0">
                <a:solidFill>
                  <a:srgbClr val="FF0000"/>
                </a:solidFill>
                <a:latin typeface="Times New Roman" pitchFamily="18" charset="0"/>
              </a:rPr>
              <a:t>Science, 2009, </a:t>
            </a:r>
            <a:r>
              <a:rPr lang="en-GB" altLang="fr-FR" sz="1400" b="1" i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GB" altLang="fr-FR" sz="1600" b="1" u="sng" dirty="0">
                <a:solidFill>
                  <a:srgbClr val="FF0000"/>
                </a:solidFill>
                <a:latin typeface="Times New Roman" pitchFamily="18" charset="0"/>
              </a:rPr>
              <a:t>324</a:t>
            </a:r>
            <a:r>
              <a:rPr lang="en-GB" altLang="fr-FR" sz="1600" b="1" dirty="0">
                <a:solidFill>
                  <a:srgbClr val="FF0000"/>
                </a:solidFill>
                <a:latin typeface="Times New Roman" pitchFamily="18" charset="0"/>
              </a:rPr>
              <a:t>: 1035-1044</a:t>
            </a:r>
            <a:r>
              <a:rPr lang="en-GB" altLang="fr-FR" sz="1400" b="1" i="1" dirty="0">
                <a:solidFill>
                  <a:srgbClr val="FF0000"/>
                </a:solidFill>
                <a:latin typeface="Times New Roman" pitchFamily="18" charset="0"/>
              </a:rPr>
              <a:t>.</a:t>
            </a:r>
            <a:endParaRPr lang="fr-FR" altLang="fr-FR" sz="14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05847" name="Oval 23"/>
          <p:cNvSpPr>
            <a:spLocks noChangeArrowheads="1"/>
          </p:cNvSpPr>
          <p:nvPr/>
        </p:nvSpPr>
        <p:spPr bwMode="auto">
          <a:xfrm>
            <a:off x="2411413" y="2349500"/>
            <a:ext cx="936625" cy="1295400"/>
          </a:xfrm>
          <a:prstGeom prst="ellipse">
            <a:avLst/>
          </a:prstGeom>
          <a:noFill/>
          <a:ln w="5715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400">
              <a:solidFill>
                <a:srgbClr val="FF0000"/>
              </a:solidFill>
            </a:endParaRPr>
          </a:p>
        </p:txBody>
      </p:sp>
      <p:sp>
        <p:nvSpPr>
          <p:cNvPr id="205848" name="Oval 24"/>
          <p:cNvSpPr>
            <a:spLocks noChangeArrowheads="1"/>
          </p:cNvSpPr>
          <p:nvPr/>
        </p:nvSpPr>
        <p:spPr bwMode="auto">
          <a:xfrm>
            <a:off x="4211638" y="2997200"/>
            <a:ext cx="936625" cy="1152525"/>
          </a:xfrm>
          <a:prstGeom prst="ellipse">
            <a:avLst/>
          </a:prstGeom>
          <a:noFill/>
          <a:ln w="5715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400">
              <a:solidFill>
                <a:srgbClr val="FF0000"/>
              </a:solidFill>
            </a:endParaRPr>
          </a:p>
        </p:txBody>
      </p:sp>
      <p:sp>
        <p:nvSpPr>
          <p:cNvPr id="205849" name="Text Box 25"/>
          <p:cNvSpPr txBox="1">
            <a:spLocks noChangeArrowheads="1"/>
          </p:cNvSpPr>
          <p:nvPr/>
        </p:nvSpPr>
        <p:spPr bwMode="auto">
          <a:xfrm>
            <a:off x="2103438" y="-26988"/>
            <a:ext cx="51958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fr-FR" sz="2000" b="1">
                <a:solidFill>
                  <a:srgbClr val="FF0000"/>
                </a:solidFill>
                <a:latin typeface="Times New Roman" pitchFamily="18" charset="0"/>
              </a:rPr>
              <a:t>Populations incluses dans l’étude</a:t>
            </a:r>
            <a:endParaRPr lang="fr-FR" altLang="fr-FR" sz="2000" b="1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14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47" grpId="0" animBg="1"/>
      <p:bldP spid="205848" grpId="0" animBg="1"/>
      <p:bldP spid="2058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064500" y="6181725"/>
            <a:ext cx="698500" cy="457200"/>
          </a:xfrm>
        </p:spPr>
        <p:txBody>
          <a:bodyPr/>
          <a:lstStyle/>
          <a:p>
            <a:pPr>
              <a:defRPr/>
            </a:pPr>
            <a:fld id="{55F385AE-D08E-4759-BC7C-E7778B3D9081}" type="slidenum">
              <a:rPr lang="en-US" smtClean="0">
                <a:solidFill>
                  <a:schemeClr val="tx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34</a:t>
            </a:fld>
            <a:endParaRPr lang="en-US" dirty="0">
              <a:solidFill>
                <a:schemeClr val="tx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457200"/>
            <a:ext cx="72263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>
            <a:spLocks noChangeArrowheads="1"/>
          </p:cNvSpPr>
          <p:nvPr/>
        </p:nvSpPr>
        <p:spPr bwMode="auto">
          <a:xfrm>
            <a:off x="3565525" y="1524000"/>
            <a:ext cx="1119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>
                <a:solidFill>
                  <a:srgbClr val="C4B604"/>
                </a:solidFill>
                <a:latin typeface="Times New Roman" pitchFamily="18" charset="0"/>
                <a:cs typeface="Times New Roman" pitchFamily="18" charset="0"/>
              </a:rPr>
              <a:t>Hadza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79725" y="6107113"/>
            <a:ext cx="1358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>
                <a:solidFill>
                  <a:srgbClr val="009644"/>
                </a:solidFill>
                <a:latin typeface="Times New Roman" pitchFamily="18" charset="0"/>
                <a:cs typeface="Times New Roman" pitchFamily="18" charset="0"/>
              </a:rPr>
              <a:t>Pygmées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11375" y="2667000"/>
            <a:ext cx="2355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>
                <a:solidFill>
                  <a:srgbClr val="A958B2"/>
                </a:solidFill>
                <a:latin typeface="Times New Roman" pitchFamily="18" charset="0"/>
                <a:cs typeface="Times New Roman" pitchFamily="18" charset="0"/>
              </a:rPr>
              <a:t>Afrique orientale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2525" y="4724400"/>
            <a:ext cx="23241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Afrique </a:t>
            </a:r>
          </a:p>
          <a:p>
            <a:pPr>
              <a:defRPr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occidentale</a:t>
            </a:r>
          </a:p>
          <a:p>
            <a:pPr>
              <a:defRPr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centrale</a:t>
            </a:r>
          </a:p>
          <a:p>
            <a:pPr>
              <a:defRPr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 australe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812925" y="3886200"/>
            <a:ext cx="1666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>
                <a:solidFill>
                  <a:srgbClr val="B80C10"/>
                </a:solidFill>
                <a:latin typeface="Times New Roman" pitchFamily="18" charset="0"/>
                <a:cs typeface="Times New Roman" pitchFamily="18" charset="0"/>
              </a:rPr>
              <a:t>KoeSan</a:t>
            </a:r>
          </a:p>
        </p:txBody>
      </p:sp>
      <p:sp>
        <p:nvSpPr>
          <p:cNvPr id="17417" name="ZoneTexte 11"/>
          <p:cNvSpPr txBox="1">
            <a:spLocks noChangeArrowheads="1"/>
          </p:cNvSpPr>
          <p:nvPr/>
        </p:nvSpPr>
        <p:spPr bwMode="auto">
          <a:xfrm>
            <a:off x="4860925" y="1763713"/>
            <a:ext cx="719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>
                <a:solidFill>
                  <a:schemeClr val="bg1"/>
                </a:solidFill>
                <a:latin typeface="Angsana New" pitchFamily="18" charset="-34"/>
                <a:cs typeface="Angsana New" pitchFamily="18" charset="-34"/>
              </a:rPr>
              <a:t>PC 2</a:t>
            </a:r>
          </a:p>
        </p:txBody>
      </p:sp>
      <p:sp>
        <p:nvSpPr>
          <p:cNvPr id="17418" name="ZoneTexte 12"/>
          <p:cNvSpPr txBox="1">
            <a:spLocks noChangeArrowheads="1"/>
          </p:cNvSpPr>
          <p:nvPr/>
        </p:nvSpPr>
        <p:spPr bwMode="auto">
          <a:xfrm>
            <a:off x="6451600" y="6096000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>
                <a:solidFill>
                  <a:schemeClr val="bg1"/>
                </a:solidFill>
                <a:latin typeface="Angsana New" pitchFamily="18" charset="-34"/>
                <a:cs typeface="Angsana New" pitchFamily="18" charset="-34"/>
              </a:rPr>
              <a:t>PC 1</a:t>
            </a:r>
          </a:p>
        </p:txBody>
      </p:sp>
      <p:sp>
        <p:nvSpPr>
          <p:cNvPr id="17419" name="ZoneTexte 14"/>
          <p:cNvSpPr txBox="1">
            <a:spLocks noChangeArrowheads="1"/>
          </p:cNvSpPr>
          <p:nvPr/>
        </p:nvSpPr>
        <p:spPr bwMode="auto">
          <a:xfrm>
            <a:off x="7696200" y="1524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FFFF00"/>
                </a:solidFill>
                <a:latin typeface="Angsana New" pitchFamily="18" charset="-34"/>
                <a:cs typeface="Angsana New" pitchFamily="18" charset="-34"/>
              </a:rPr>
              <a:t>Tishkoff et al. 2009</a:t>
            </a:r>
          </a:p>
        </p:txBody>
      </p:sp>
    </p:spTree>
    <p:extLst>
      <p:ext uri="{BB962C8B-B14F-4D97-AF65-F5344CB8AC3E}">
        <p14:creationId xmlns:p14="http://schemas.microsoft.com/office/powerpoint/2010/main" val="191746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35</a:t>
            </a:fld>
            <a:endParaRPr lang="fr-FR"/>
          </a:p>
        </p:txBody>
      </p:sp>
      <p:pic>
        <p:nvPicPr>
          <p:cNvPr id="3" name="Picture 7" descr="component-atl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228600"/>
            <a:ext cx="4706938" cy="706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4"/>
          <p:cNvSpPr txBox="1">
            <a:spLocks noChangeArrowheads="1"/>
          </p:cNvSpPr>
          <p:nvPr/>
        </p:nvSpPr>
        <p:spPr bwMode="auto">
          <a:xfrm>
            <a:off x="107950" y="304800"/>
            <a:ext cx="2781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Software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fr-FR" altLang="fr-FR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 Structure »</a:t>
            </a:r>
          </a:p>
        </p:txBody>
      </p:sp>
      <p:sp>
        <p:nvSpPr>
          <p:cNvPr id="5" name="Espace réservé du numéro de diapositive 3"/>
          <p:cNvSpPr txBox="1">
            <a:spLocks/>
          </p:cNvSpPr>
          <p:nvPr/>
        </p:nvSpPr>
        <p:spPr>
          <a:xfrm>
            <a:off x="6553200" y="6245225"/>
            <a:ext cx="19812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0" latin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6660E21-9885-485A-B363-5D24966B7E4A}" type="slidenum">
              <a:rPr lang="en-US" altLang="fr-FR" sz="120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fr-FR" sz="120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4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1520" y="188640"/>
            <a:ext cx="8712968" cy="64807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477000" y="5022850"/>
            <a:ext cx="2286000" cy="830263"/>
          </a:xfrm>
          <a:prstGeom prst="rect">
            <a:avLst/>
          </a:prstGeom>
          <a:noFill/>
          <a:ln w="9525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FR" altLang="fr-FR" sz="1600" b="1">
                <a:solidFill>
                  <a:srgbClr val="FF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Introgression récente de gènes des non-pygmées vers les Pygmées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33400" y="3644900"/>
            <a:ext cx="2238375" cy="825500"/>
          </a:xfrm>
          <a:prstGeom prst="rect">
            <a:avLst/>
          </a:prstGeom>
          <a:noFill/>
          <a:ln w="9525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FR" altLang="fr-FR" sz="1600" b="1">
                <a:solidFill>
                  <a:srgbClr val="FF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Isolement entre populations pygmées 5.000 à 2.000 ans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-195263" y="88176"/>
            <a:ext cx="956945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FR" altLang="fr-FR" sz="2400" b="1" dirty="0">
                <a:solidFill>
                  <a:srgbClr val="FF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Histoire du Peuplement de l’Ouest de l’Afrique Centrale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fr-FR" altLang="fr-FR" sz="2800" b="1" dirty="0">
              <a:solidFill>
                <a:srgbClr val="FF0000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7200" y="766763"/>
            <a:ext cx="2243138" cy="1323975"/>
          </a:xfrm>
          <a:prstGeom prst="rect">
            <a:avLst/>
          </a:prstGeom>
          <a:noFill/>
          <a:ln w="9525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FR" altLang="fr-FR" sz="1600" b="1">
                <a:solidFill>
                  <a:srgbClr val="FF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Divergence originelle ancienne entre Pygmée et Non-Pygmées: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fr-FR" altLang="fr-FR" sz="1600" b="1">
              <a:solidFill>
                <a:srgbClr val="FF0000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FR" altLang="fr-FR" sz="1600" b="1">
                <a:solidFill>
                  <a:srgbClr val="FF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90.000 à 50.000 ans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4572000" y="504825"/>
            <a:ext cx="792163" cy="790575"/>
          </a:xfrm>
          <a:prstGeom prst="ellipse">
            <a:avLst/>
          </a:prstGeom>
          <a:solidFill>
            <a:srgbClr val="FF9933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651500" y="1844675"/>
            <a:ext cx="792163" cy="79057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563938" y="1989138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157663" y="4011613"/>
            <a:ext cx="361950" cy="3587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4410075" y="3652838"/>
            <a:ext cx="360363" cy="3587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3660775" y="4202113"/>
            <a:ext cx="360363" cy="3587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2981325" y="3689350"/>
            <a:ext cx="360363" cy="3587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3240088" y="4005263"/>
            <a:ext cx="358775" cy="3587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395288" y="4797425"/>
            <a:ext cx="3024187" cy="923925"/>
          </a:xfrm>
          <a:prstGeom prst="rect">
            <a:avLst/>
          </a:prstGeom>
          <a:noFill/>
          <a:ln w="9525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origine commune récente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 Pygmées de l’Ouest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Oscillation climatique</a:t>
            </a:r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5292725" y="3716338"/>
            <a:ext cx="792163" cy="79057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5724525" y="3933825"/>
            <a:ext cx="792163" cy="79057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724525" y="3357563"/>
            <a:ext cx="792163" cy="79057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4787900" y="5302250"/>
            <a:ext cx="792163" cy="79057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H="1">
            <a:off x="3995738" y="1171575"/>
            <a:ext cx="685800" cy="815975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5292725" y="1171575"/>
            <a:ext cx="574675" cy="67310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3810000" y="3790950"/>
            <a:ext cx="360363" cy="24765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>
            <a:off x="6011863" y="2708275"/>
            <a:ext cx="0" cy="504825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 flipH="1">
            <a:off x="3511550" y="3832225"/>
            <a:ext cx="309563" cy="168275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 flipH="1">
            <a:off x="3810000" y="2463800"/>
            <a:ext cx="11113" cy="893763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 flipH="1">
            <a:off x="6227763" y="2781300"/>
            <a:ext cx="0" cy="504825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3359150" y="3689350"/>
            <a:ext cx="450850" cy="49213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H="1">
            <a:off x="5867400" y="2781300"/>
            <a:ext cx="0" cy="504825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28" name="Oval 29"/>
          <p:cNvSpPr>
            <a:spLocks noChangeArrowheads="1"/>
          </p:cNvSpPr>
          <p:nvPr/>
        </p:nvSpPr>
        <p:spPr bwMode="auto">
          <a:xfrm>
            <a:off x="4500563" y="5516563"/>
            <a:ext cx="360362" cy="3587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4021138" y="4724400"/>
            <a:ext cx="550862" cy="792163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 flipH="1">
            <a:off x="5435600" y="4797425"/>
            <a:ext cx="360363" cy="503238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4140200" y="5229225"/>
            <a:ext cx="1727200" cy="1008063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2987675" y="1262063"/>
            <a:ext cx="1376363" cy="366712"/>
          </a:xfrm>
          <a:prstGeom prst="rect">
            <a:avLst/>
          </a:prstGeom>
          <a:solidFill>
            <a:schemeClr val="accent5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PYGMEES</a:t>
            </a: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6227763" y="1196975"/>
            <a:ext cx="1944687" cy="366713"/>
          </a:xfrm>
          <a:prstGeom prst="rect">
            <a:avLst/>
          </a:prstGeom>
          <a:solidFill>
            <a:schemeClr val="accent5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NON PYGMEES</a:t>
            </a:r>
          </a:p>
        </p:txBody>
      </p:sp>
      <p:sp>
        <p:nvSpPr>
          <p:cNvPr id="24610" name="Espace réservé du numéro de diapositive 36"/>
          <p:cNvSpPr>
            <a:spLocks noGrp="1"/>
          </p:cNvSpPr>
          <p:nvPr>
            <p:ph type="sldNum" sz="quarter" idx="12"/>
          </p:nvPr>
        </p:nvSpPr>
        <p:spPr>
          <a:xfrm>
            <a:off x="8410575" y="6181725"/>
            <a:ext cx="609600" cy="457200"/>
          </a:xfrm>
          <a:noFill/>
          <a:ln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E7966FF-4A65-4E46-843B-DD3B99F247BA}" type="slidenum">
              <a:rPr lang="en-US" altLang="fr-FR" sz="12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fr-FR" sz="120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Line 24"/>
          <p:cNvSpPr>
            <a:spLocks noChangeShapeType="1"/>
          </p:cNvSpPr>
          <p:nvPr/>
        </p:nvSpPr>
        <p:spPr bwMode="auto">
          <a:xfrm>
            <a:off x="3841750" y="3652838"/>
            <a:ext cx="568325" cy="13811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660232" y="3868738"/>
            <a:ext cx="25606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>
                <a:solidFill>
                  <a:srgbClr val="FF0000"/>
                </a:solidFill>
              </a:rPr>
              <a:t>Expansion bantu</a:t>
            </a:r>
          </a:p>
        </p:txBody>
      </p:sp>
      <p:sp>
        <p:nvSpPr>
          <p:cNvPr id="37" name="Line 24"/>
          <p:cNvSpPr>
            <a:spLocks noChangeShapeType="1"/>
          </p:cNvSpPr>
          <p:nvPr/>
        </p:nvSpPr>
        <p:spPr bwMode="auto">
          <a:xfrm>
            <a:off x="3973513" y="2349500"/>
            <a:ext cx="615950" cy="59690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38" name="Oval 10"/>
          <p:cNvSpPr>
            <a:spLocks noChangeArrowheads="1"/>
          </p:cNvSpPr>
          <p:nvPr/>
        </p:nvSpPr>
        <p:spPr bwMode="auto">
          <a:xfrm>
            <a:off x="4562475" y="2925763"/>
            <a:ext cx="406400" cy="431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52" name="Rectangle 23551"/>
          <p:cNvSpPr>
            <a:spLocks noChangeArrowheads="1"/>
          </p:cNvSpPr>
          <p:nvPr/>
        </p:nvSpPr>
        <p:spPr bwMode="auto">
          <a:xfrm>
            <a:off x="-90488" y="2565400"/>
            <a:ext cx="40147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>
                <a:solidFill>
                  <a:srgbClr val="FF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Séparation pygmées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>
                <a:solidFill>
                  <a:srgbClr val="FF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Est-Ouest   20,000 ans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>
                <a:solidFill>
                  <a:srgbClr val="FF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(Maximum glaciaire)</a:t>
            </a: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3613150" y="3370263"/>
            <a:ext cx="404813" cy="431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8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>
            <a:off x="3810000" y="3832225"/>
            <a:ext cx="11113" cy="40640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65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4" grpId="0"/>
      <p:bldP spid="37" grpId="0" animBg="1"/>
      <p:bldP spid="38" grpId="0" animBg="1"/>
      <p:bldP spid="23552" grpId="0"/>
      <p:bldP spid="41" grpId="0" animBg="1"/>
      <p:bldP spid="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Fig-2 Maley eng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0"/>
            <a:ext cx="8848725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2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050" descr="slavetra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282575"/>
            <a:ext cx="8129587" cy="6456363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8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38200" y="692696"/>
            <a:ext cx="609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2400" b="1" i="1" dirty="0">
                <a:solidFill>
                  <a:srgbClr val="FFFF00"/>
                </a:solidFill>
                <a:latin typeface="Times New Roman" pitchFamily="18" charset="0"/>
                <a:cs typeface="Arial" pitchFamily="34" charset="0"/>
              </a:rPr>
              <a:t>Helicobacter </a:t>
            </a:r>
            <a:r>
              <a:rPr lang="fr-FR" altLang="fr-FR" sz="2400" b="1" i="1" dirty="0" err="1">
                <a:solidFill>
                  <a:srgbClr val="FFFF00"/>
                </a:solidFill>
                <a:latin typeface="Times New Roman" pitchFamily="18" charset="0"/>
                <a:cs typeface="Arial" pitchFamily="34" charset="0"/>
              </a:rPr>
              <a:t>pylori</a:t>
            </a:r>
            <a:r>
              <a:rPr lang="fr-FR" altLang="fr-FR" sz="2400" b="1" i="1" dirty="0">
                <a:solidFill>
                  <a:srgbClr val="FFFF00"/>
                </a:solidFill>
                <a:latin typeface="Times New Roman" pitchFamily="18" charset="0"/>
                <a:cs typeface="Arial" pitchFamily="34" charset="0"/>
              </a:rPr>
              <a:t>, Streptococcus </a:t>
            </a:r>
            <a:r>
              <a:rPr lang="fr-FR" altLang="fr-FR" sz="2400" b="1" i="1" dirty="0" err="1">
                <a:solidFill>
                  <a:srgbClr val="FFFF00"/>
                </a:solidFill>
                <a:latin typeface="Times New Roman" pitchFamily="18" charset="0"/>
                <a:cs typeface="Arial" pitchFamily="34" charset="0"/>
              </a:rPr>
              <a:t>mutans</a:t>
            </a:r>
            <a:endParaRPr lang="fr-FR" altLang="fr-FR" sz="2400" b="1" i="1" dirty="0">
              <a:solidFill>
                <a:srgbClr val="FFFF00"/>
              </a:solidFill>
              <a:latin typeface="Times New Roman" pitchFamily="18" charset="0"/>
              <a:cs typeface="Arial" pitchFamily="34" charset="0"/>
            </a:endParaRPr>
          </a:p>
        </p:txBody>
      </p:sp>
      <p:pic>
        <p:nvPicPr>
          <p:cNvPr id="5" name="Picture 4" descr="C:\Documents and Settings\Alain FROMENT\Bureau\Bact.H.pylor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152400"/>
            <a:ext cx="22193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ZoneTexte 4"/>
          <p:cNvSpPr txBox="1">
            <a:spLocks noChangeArrowheads="1"/>
          </p:cNvSpPr>
          <p:nvPr/>
        </p:nvSpPr>
        <p:spPr bwMode="auto">
          <a:xfrm>
            <a:off x="152400" y="76200"/>
            <a:ext cx="594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36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Futurs développements...</a:t>
            </a:r>
            <a:endParaRPr lang="fr-FR" altLang="fr-FR" sz="3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3" descr="C:\Documents and Settings\Alain FROMENT\Bureau\Helicobac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2200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410575" y="6181725"/>
            <a:ext cx="609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E7FA131-04CF-42B0-A275-08E12750C0BD}" type="slidenum">
              <a:rPr lang="en-US" altLang="fr-FR" sz="120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fr-FR" sz="120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86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1763688" y="1268760"/>
            <a:ext cx="63268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AutoNum type="romanUcPeriod"/>
            </a:pPr>
            <a:r>
              <a:rPr lang="fr-FR" sz="4400" b="1" dirty="0" smtClean="0">
                <a:solidFill>
                  <a:srgbClr val="FFFF00"/>
                </a:solidFill>
              </a:rPr>
              <a:t>L’animal en l’Homme</a:t>
            </a:r>
          </a:p>
          <a:p>
            <a:r>
              <a:rPr lang="fr-FR" sz="4400" b="1" dirty="0" smtClean="0">
                <a:solidFill>
                  <a:srgbClr val="FFFF00"/>
                </a:solidFill>
              </a:rPr>
              <a:t>       (the animal </a:t>
            </a:r>
            <a:r>
              <a:rPr lang="fr-FR" sz="4400" b="1" dirty="0" err="1" smtClean="0">
                <a:solidFill>
                  <a:srgbClr val="FFFF00"/>
                </a:solidFill>
              </a:rPr>
              <a:t>inside</a:t>
            </a:r>
            <a:r>
              <a:rPr lang="fr-FR" sz="4400" b="1" dirty="0" smtClean="0">
                <a:solidFill>
                  <a:srgbClr val="FFFF00"/>
                </a:solidFill>
              </a:rPr>
              <a:t>)</a:t>
            </a:r>
            <a:endParaRPr lang="fr-FR" sz="4400" b="1" dirty="0">
              <a:solidFill>
                <a:srgbClr val="FFFF00"/>
              </a:solidFill>
            </a:endParaRPr>
          </a:p>
        </p:txBody>
      </p:sp>
      <p:pic>
        <p:nvPicPr>
          <p:cNvPr id="4" name="Picture 10" descr="vis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140745"/>
            <a:ext cx="3240584" cy="324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44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40</a:t>
            </a:fld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1115616" y="2060848"/>
            <a:ext cx="8712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rgbClr val="FFFF00"/>
                </a:solidFill>
              </a:rPr>
              <a:t>IV. Quelques grandes questions</a:t>
            </a:r>
            <a:endParaRPr lang="fr-FR" sz="4400" b="1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31640" y="3105835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 smtClean="0">
                <a:solidFill>
                  <a:srgbClr val="FFFF00"/>
                </a:solidFill>
              </a:rPr>
              <a:t>Y at-il des races?</a:t>
            </a:r>
          </a:p>
          <a:p>
            <a:endParaRPr lang="fr-FR" sz="2800" b="1" dirty="0">
              <a:solidFill>
                <a:srgbClr val="FFFF00"/>
              </a:solidFill>
            </a:endParaRPr>
          </a:p>
          <a:p>
            <a:r>
              <a:rPr lang="fr-FR" sz="2800" b="1" dirty="0" smtClean="0">
                <a:solidFill>
                  <a:srgbClr val="FFFF00"/>
                </a:solidFill>
              </a:rPr>
              <a:t>Est-ce que les anciens Européens étaient noirs ?</a:t>
            </a:r>
          </a:p>
          <a:p>
            <a:endParaRPr lang="fr-FR" sz="2800" b="1" dirty="0" smtClean="0">
              <a:solidFill>
                <a:srgbClr val="FFFF00"/>
              </a:solidFill>
            </a:endParaRPr>
          </a:p>
          <a:p>
            <a:r>
              <a:rPr lang="fr-FR" sz="2800" b="1" dirty="0" smtClean="0">
                <a:solidFill>
                  <a:srgbClr val="FFFF00"/>
                </a:solidFill>
              </a:rPr>
              <a:t>L’évolution future</a:t>
            </a:r>
            <a:endParaRPr lang="fr-FR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8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996808" y="6453336"/>
            <a:ext cx="895672" cy="328464"/>
          </a:xfrm>
        </p:spPr>
        <p:txBody>
          <a:bodyPr>
            <a:normAutofit/>
          </a:bodyPr>
          <a:lstStyle/>
          <a:p>
            <a:pPr>
              <a:defRPr/>
            </a:pPr>
            <a:fld id="{26747930-4E75-44B0-A0C0-F558C048E517}" type="slidenum">
              <a:rPr lang="fr-FR"/>
              <a:pPr>
                <a:defRPr/>
              </a:pPr>
              <a:t>41</a:t>
            </a:fld>
            <a:endParaRPr lang="fr-FR" dirty="0"/>
          </a:p>
        </p:txBody>
      </p:sp>
      <p:pic>
        <p:nvPicPr>
          <p:cNvPr id="14" name="Picture 3" descr="C:\Documents and Settings\Alain FROMENT\Bureau\Seti I-Minutol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19125"/>
            <a:ext cx="7832725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https://s-media-cache-ak0.pinimg.com/236x/22/8e/5a/228e5aa18c0ca8483e51af9ff6278d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87549"/>
            <a:ext cx="22479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foraninclusivesociety.files.wordpress.com/2011/03/gree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3860800"/>
            <a:ext cx="2242929" cy="294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874485"/>
            <a:ext cx="1627843" cy="287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79512" y="3789040"/>
            <a:ext cx="649446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fr-FR" altLang="fr-FR" sz="1600" b="1" dirty="0" smtClean="0">
                <a:solidFill>
                  <a:srgbClr val="FFFF00"/>
                </a:solidFill>
                <a:latin typeface="+mn-lt"/>
              </a:rPr>
              <a:t>Séti Ier 1280  BC – d’après </a:t>
            </a:r>
            <a:r>
              <a:rPr lang="fr-FR" altLang="fr-FR" sz="1600" b="1" dirty="0" err="1" smtClean="0">
                <a:solidFill>
                  <a:srgbClr val="FFFF00"/>
                </a:solidFill>
                <a:latin typeface="+mn-lt"/>
              </a:rPr>
              <a:t>Minutoli</a:t>
            </a:r>
            <a:endParaRPr lang="fr-FR" altLang="fr-FR" sz="1600" b="1" dirty="0" smtClean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108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90100"/>
            <a:ext cx="40939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230688" algn="l"/>
              </a:tabLst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Le nègre-pie, tableau de Le Masurier, </a:t>
            </a:r>
            <a:r>
              <a:rPr lang="fr-FR" sz="1200" b="1" dirty="0">
                <a:solidFill>
                  <a:srgbClr val="FFFF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Martinique 1782</a:t>
            </a: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5" name="Image 16" descr="::Centrale_tableaux:Nègre-pie2*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57200"/>
            <a:ext cx="4355976" cy="570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59967"/>
            <a:ext cx="2143125" cy="34766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71" y="3965748"/>
            <a:ext cx="2532045" cy="3135660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8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900113" y="3048000"/>
            <a:ext cx="7343775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03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>
                <a:solidFill>
                  <a:schemeClr val="tx1"/>
                </a:solidFill>
                <a:latin typeface="Book Antiqua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18" charset="2"/>
              <a:buChar char="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>
                <a:solidFill>
                  <a:schemeClr val="tx1"/>
                </a:solidFill>
                <a:latin typeface="Book Antiqu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Book Antiqua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 diversité humaine est continue (clinale);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bâtir des frontières raciales est arbitraire</a:t>
            </a:r>
            <a:endParaRPr lang="fr-FR" altLang="fr-FR" b="1" u="sng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63563"/>
            <a:ext cx="1176338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82563"/>
            <a:ext cx="1176338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8" y="182563"/>
            <a:ext cx="1176337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563563"/>
            <a:ext cx="1176337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7932738" y="1524000"/>
            <a:ext cx="1176337" cy="3779838"/>
            <a:chOff x="4944" y="960"/>
            <a:chExt cx="741" cy="2381"/>
          </a:xfrm>
        </p:grpSpPr>
        <p:pic>
          <p:nvPicPr>
            <p:cNvPr id="13327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" y="960"/>
              <a:ext cx="741" cy="1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8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" y="2208"/>
              <a:ext cx="741" cy="1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4495800"/>
            <a:ext cx="1176338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4876800"/>
            <a:ext cx="1176338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4876800"/>
            <a:ext cx="1176337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4495800"/>
            <a:ext cx="1176337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4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505200"/>
            <a:ext cx="1176338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600200"/>
            <a:ext cx="1176338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172419-27DD-4894-9720-DDB909C5D53D}" type="slidenum">
              <a:rPr lang="fr-FR"/>
              <a:pPr>
                <a:defRPr/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18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925" y="782638"/>
            <a:ext cx="9145588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Si on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admet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que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nos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ancêtres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avaient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la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peau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foncée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sous les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tropiques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,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ils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ont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subi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une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sélection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intense vis-à-vis d’un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éclaircissement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de </a:t>
            </a:r>
            <a:r>
              <a:rPr lang="en-GB" altLang="fr-FR" sz="2400" dirty="0" err="1">
                <a:solidFill>
                  <a:srgbClr val="FFFF00"/>
                </a:solidFill>
                <a:latin typeface="+mn-lt"/>
              </a:rPr>
              <a:t>leur</a:t>
            </a:r>
            <a:r>
              <a:rPr lang="en-GB" altLang="fr-FR" sz="2400" dirty="0">
                <a:solidFill>
                  <a:srgbClr val="FFFF00"/>
                </a:solidFill>
                <a:latin typeface="+mn-lt"/>
              </a:rPr>
              <a:t> pigmentation</a:t>
            </a:r>
            <a:endParaRPr lang="fr-FR" altLang="fr-FR" sz="2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5" name="Espace réservé du numéro de diapositive 3"/>
          <p:cNvSpPr txBox="1">
            <a:spLocks/>
          </p:cNvSpPr>
          <p:nvPr/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8F728CD-0DA9-49B3-AAF6-1DDB822AD0B3}" type="slidenum">
              <a:rPr lang="fr-FR" smtClean="0">
                <a:solidFill>
                  <a:schemeClr val="tx1"/>
                </a:solidFill>
              </a:rPr>
              <a:pPr>
                <a:defRPr/>
              </a:pPr>
              <a:t>44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6" name="Picture 5" descr="File:Cro-Magnon man rendered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662" y="1988841"/>
            <a:ext cx="4105513" cy="406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1"/>
          <p:cNvSpPr txBox="1"/>
          <p:nvPr/>
        </p:nvSpPr>
        <p:spPr>
          <a:xfrm>
            <a:off x="5003354" y="6051550"/>
            <a:ext cx="3673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dirty="0">
                <a:solidFill>
                  <a:srgbClr val="FFFF00"/>
                </a:solidFill>
                <a:latin typeface="+mn-lt"/>
              </a:rPr>
              <a:t>H. De Cro-Magnon </a:t>
            </a:r>
            <a:r>
              <a:rPr lang="fr-FR" dirty="0" smtClean="0">
                <a:solidFill>
                  <a:srgbClr val="FFFF00"/>
                </a:solidFill>
                <a:latin typeface="+mn-lt"/>
              </a:rPr>
              <a:t>selon </a:t>
            </a:r>
            <a:r>
              <a:rPr lang="fr-FR" dirty="0" err="1" smtClean="0">
                <a:solidFill>
                  <a:srgbClr val="FFFF00"/>
                </a:solidFill>
                <a:latin typeface="+mn-lt"/>
              </a:rPr>
              <a:t>Wikipedia</a:t>
            </a:r>
            <a:endParaRPr lang="fr-FR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9" name="ZoneTexte 2"/>
          <p:cNvSpPr txBox="1"/>
          <p:nvPr/>
        </p:nvSpPr>
        <p:spPr>
          <a:xfrm>
            <a:off x="1547813" y="6083300"/>
            <a:ext cx="20018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dirty="0">
                <a:solidFill>
                  <a:srgbClr val="FFFF00"/>
                </a:solidFill>
                <a:latin typeface="+mn-lt"/>
              </a:rPr>
              <a:t>Inuit du Nunavut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55" y="1883741"/>
            <a:ext cx="4082752" cy="416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55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35496" y="93134"/>
            <a:ext cx="9036496" cy="121443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45</a:t>
            </a:fld>
            <a:endParaRPr lang="fr-FR"/>
          </a:p>
        </p:txBody>
      </p:sp>
      <p:sp>
        <p:nvSpPr>
          <p:cNvPr id="4" name="ZoneTexte 6"/>
          <p:cNvSpPr txBox="1"/>
          <p:nvPr/>
        </p:nvSpPr>
        <p:spPr>
          <a:xfrm>
            <a:off x="777108" y="287045"/>
            <a:ext cx="25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Gène SLC24A5</a:t>
            </a:r>
            <a:endParaRPr lang="fr-FR" dirty="0" smtClean="0">
              <a:solidFill>
                <a:srgbClr val="FF0000"/>
              </a:solidFill>
            </a:endParaRPr>
          </a:p>
        </p:txBody>
      </p:sp>
      <p:pic>
        <p:nvPicPr>
          <p:cNvPr id="6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65" y="93133"/>
            <a:ext cx="3362296" cy="3080704"/>
          </a:xfrm>
          <a:prstGeom prst="rect">
            <a:avLst/>
          </a:prstGeom>
        </p:spPr>
      </p:pic>
      <p:grpSp>
        <p:nvGrpSpPr>
          <p:cNvPr id="7" name="Grouper 16"/>
          <p:cNvGrpSpPr/>
          <p:nvPr/>
        </p:nvGrpSpPr>
        <p:grpSpPr>
          <a:xfrm>
            <a:off x="5797898" y="2040850"/>
            <a:ext cx="1007968" cy="597932"/>
            <a:chOff x="5774265" y="1964267"/>
            <a:chExt cx="1007968" cy="597932"/>
          </a:xfrm>
        </p:grpSpPr>
        <p:sp>
          <p:nvSpPr>
            <p:cNvPr id="8" name="Étoile à 4 branches 14"/>
            <p:cNvSpPr/>
            <p:nvPr/>
          </p:nvSpPr>
          <p:spPr>
            <a:xfrm>
              <a:off x="6112933" y="1964267"/>
              <a:ext cx="228600" cy="228600"/>
            </a:xfrm>
            <a:prstGeom prst="star4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9" name="ZoneTexte 15"/>
            <p:cNvSpPr txBox="1"/>
            <p:nvPr/>
          </p:nvSpPr>
          <p:spPr>
            <a:xfrm>
              <a:off x="5774265" y="2192867"/>
              <a:ext cx="1007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La </a:t>
              </a:r>
              <a:r>
                <a:rPr lang="fr-FR" dirty="0" err="1" smtClean="0">
                  <a:solidFill>
                    <a:srgbClr val="FF0000"/>
                  </a:solidFill>
                </a:rPr>
                <a:t>Brana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er 17"/>
          <p:cNvGrpSpPr/>
          <p:nvPr/>
        </p:nvGrpSpPr>
        <p:grpSpPr>
          <a:xfrm>
            <a:off x="7258251" y="1066800"/>
            <a:ext cx="1567428" cy="369332"/>
            <a:chOff x="6112933" y="1964267"/>
            <a:chExt cx="1567428" cy="369332"/>
          </a:xfrm>
        </p:grpSpPr>
        <p:sp>
          <p:nvSpPr>
            <p:cNvPr id="11" name="Étoile à 4 branches 18"/>
            <p:cNvSpPr/>
            <p:nvPr/>
          </p:nvSpPr>
          <p:spPr>
            <a:xfrm>
              <a:off x="6112933" y="1964267"/>
              <a:ext cx="228600" cy="228600"/>
            </a:xfrm>
            <a:prstGeom prst="star4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2" name="ZoneTexte 19"/>
            <p:cNvSpPr txBox="1"/>
            <p:nvPr/>
          </p:nvSpPr>
          <p:spPr>
            <a:xfrm>
              <a:off x="6341533" y="196426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FF0000"/>
                  </a:solidFill>
                </a:rPr>
                <a:t>Stora</a:t>
              </a:r>
              <a:r>
                <a:rPr lang="fr-FR" dirty="0" smtClean="0">
                  <a:solidFill>
                    <a:srgbClr val="FF0000"/>
                  </a:solidFill>
                </a:rPr>
                <a:t> </a:t>
              </a:r>
              <a:r>
                <a:rPr lang="fr-FR" dirty="0" err="1" smtClean="0">
                  <a:solidFill>
                    <a:srgbClr val="FF0000"/>
                  </a:solidFill>
                </a:rPr>
                <a:t>Forvar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er 20"/>
          <p:cNvGrpSpPr/>
          <p:nvPr/>
        </p:nvGrpSpPr>
        <p:grpSpPr>
          <a:xfrm>
            <a:off x="6164560" y="714401"/>
            <a:ext cx="1152958" cy="548733"/>
            <a:chOff x="5188575" y="1644134"/>
            <a:chExt cx="1152958" cy="548733"/>
          </a:xfrm>
        </p:grpSpPr>
        <p:sp>
          <p:nvSpPr>
            <p:cNvPr id="14" name="Étoile à 4 branches 21"/>
            <p:cNvSpPr/>
            <p:nvPr/>
          </p:nvSpPr>
          <p:spPr>
            <a:xfrm>
              <a:off x="6112933" y="1964267"/>
              <a:ext cx="228600" cy="228600"/>
            </a:xfrm>
            <a:prstGeom prst="star4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5" name="ZoneTexte 22"/>
            <p:cNvSpPr txBox="1"/>
            <p:nvPr/>
          </p:nvSpPr>
          <p:spPr>
            <a:xfrm>
              <a:off x="5188575" y="1644134"/>
              <a:ext cx="977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FF0000"/>
                  </a:solidFill>
                </a:rPr>
                <a:t>Gökhem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er 23"/>
          <p:cNvGrpSpPr/>
          <p:nvPr/>
        </p:nvGrpSpPr>
        <p:grpSpPr>
          <a:xfrm>
            <a:off x="6934108" y="1078468"/>
            <a:ext cx="766819" cy="628597"/>
            <a:chOff x="5744139" y="1964267"/>
            <a:chExt cx="766819" cy="628597"/>
          </a:xfrm>
        </p:grpSpPr>
        <p:sp>
          <p:nvSpPr>
            <p:cNvPr id="17" name="Étoile à 4 branches 24"/>
            <p:cNvSpPr/>
            <p:nvPr/>
          </p:nvSpPr>
          <p:spPr>
            <a:xfrm>
              <a:off x="6112933" y="1964267"/>
              <a:ext cx="228600" cy="228600"/>
            </a:xfrm>
            <a:prstGeom prst="star4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18" name="ZoneTexte 25"/>
            <p:cNvSpPr txBox="1"/>
            <p:nvPr/>
          </p:nvSpPr>
          <p:spPr>
            <a:xfrm>
              <a:off x="5744139" y="2223532"/>
              <a:ext cx="766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FF0000"/>
                  </a:solidFill>
                </a:rPr>
                <a:t>Ajvide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er 27"/>
          <p:cNvGrpSpPr/>
          <p:nvPr/>
        </p:nvGrpSpPr>
        <p:grpSpPr>
          <a:xfrm>
            <a:off x="7142036" y="782134"/>
            <a:ext cx="971400" cy="369332"/>
            <a:chOff x="6112933" y="1823535"/>
            <a:chExt cx="971400" cy="369332"/>
          </a:xfrm>
        </p:grpSpPr>
        <p:sp>
          <p:nvSpPr>
            <p:cNvPr id="20" name="Étoile à 4 branches 28"/>
            <p:cNvSpPr/>
            <p:nvPr/>
          </p:nvSpPr>
          <p:spPr>
            <a:xfrm>
              <a:off x="6112933" y="1964267"/>
              <a:ext cx="228600" cy="228600"/>
            </a:xfrm>
            <a:prstGeom prst="star4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21" name="ZoneTexte 29"/>
            <p:cNvSpPr txBox="1"/>
            <p:nvPr/>
          </p:nvSpPr>
          <p:spPr>
            <a:xfrm>
              <a:off x="6229148" y="1823535"/>
              <a:ext cx="85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Motala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er 30"/>
          <p:cNvGrpSpPr/>
          <p:nvPr/>
        </p:nvGrpSpPr>
        <p:grpSpPr>
          <a:xfrm>
            <a:off x="5607891" y="1476864"/>
            <a:ext cx="1387892" cy="413266"/>
            <a:chOff x="4953641" y="1779601"/>
            <a:chExt cx="1387892" cy="413266"/>
          </a:xfrm>
        </p:grpSpPr>
        <p:sp>
          <p:nvSpPr>
            <p:cNvPr id="23" name="Étoile à 4 branches 31"/>
            <p:cNvSpPr/>
            <p:nvPr/>
          </p:nvSpPr>
          <p:spPr>
            <a:xfrm>
              <a:off x="6112933" y="1964267"/>
              <a:ext cx="228600" cy="228600"/>
            </a:xfrm>
            <a:prstGeom prst="star4">
              <a:avLst/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24" name="ZoneTexte 32"/>
            <p:cNvSpPr txBox="1"/>
            <p:nvPr/>
          </p:nvSpPr>
          <p:spPr>
            <a:xfrm>
              <a:off x="4953641" y="1779601"/>
              <a:ext cx="1083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FF0000"/>
                  </a:solidFill>
                </a:rPr>
                <a:t>Loschbour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er 33"/>
          <p:cNvGrpSpPr/>
          <p:nvPr/>
        </p:nvGrpSpPr>
        <p:grpSpPr>
          <a:xfrm>
            <a:off x="6918072" y="1705464"/>
            <a:ext cx="1299943" cy="369332"/>
            <a:chOff x="6112933" y="1962435"/>
            <a:chExt cx="1299943" cy="369332"/>
          </a:xfrm>
        </p:grpSpPr>
        <p:sp>
          <p:nvSpPr>
            <p:cNvPr id="26" name="Étoile à 4 branches 34"/>
            <p:cNvSpPr/>
            <p:nvPr/>
          </p:nvSpPr>
          <p:spPr>
            <a:xfrm>
              <a:off x="6112933" y="1964267"/>
              <a:ext cx="228600" cy="228600"/>
            </a:xfrm>
            <a:prstGeom prst="star4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27" name="ZoneTexte 35"/>
            <p:cNvSpPr txBox="1"/>
            <p:nvPr/>
          </p:nvSpPr>
          <p:spPr>
            <a:xfrm>
              <a:off x="6394649" y="1962435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Stuttgart</a:t>
              </a:r>
              <a:endParaRPr lang="fr-FR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er 54"/>
          <p:cNvGrpSpPr/>
          <p:nvPr/>
        </p:nvGrpSpPr>
        <p:grpSpPr>
          <a:xfrm>
            <a:off x="2941685" y="3508478"/>
            <a:ext cx="5086699" cy="1957241"/>
            <a:chOff x="2283937" y="3508478"/>
            <a:chExt cx="5086699" cy="1957241"/>
          </a:xfrm>
        </p:grpSpPr>
        <p:sp>
          <p:nvSpPr>
            <p:cNvPr id="29" name="ZoneTexte 2"/>
            <p:cNvSpPr txBox="1"/>
            <p:nvPr/>
          </p:nvSpPr>
          <p:spPr>
            <a:xfrm rot="18583091">
              <a:off x="2324054" y="4274440"/>
              <a:ext cx="1007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La </a:t>
              </a:r>
              <a:r>
                <a:rPr lang="fr-FR" dirty="0" err="1" smtClean="0">
                  <a:solidFill>
                    <a:srgbClr val="FF0000"/>
                  </a:solidFill>
                </a:rPr>
                <a:t>Brana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3"/>
            <p:cNvSpPr txBox="1"/>
            <p:nvPr/>
          </p:nvSpPr>
          <p:spPr>
            <a:xfrm rot="18583091">
              <a:off x="5093154" y="4272228"/>
              <a:ext cx="766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FF0000"/>
                  </a:solidFill>
                </a:rPr>
                <a:t>Ajvide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1" name="ZoneTexte 4"/>
            <p:cNvSpPr txBox="1"/>
            <p:nvPr/>
          </p:nvSpPr>
          <p:spPr>
            <a:xfrm rot="18583091">
              <a:off x="2983800" y="4200848"/>
              <a:ext cx="1284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FF0000"/>
                  </a:solidFill>
                </a:rPr>
                <a:t>StoraForvar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2" name="ZoneTexte 5"/>
            <p:cNvSpPr txBox="1"/>
            <p:nvPr/>
          </p:nvSpPr>
          <p:spPr>
            <a:xfrm rot="18583091">
              <a:off x="5898196" y="4353248"/>
              <a:ext cx="977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FF0000"/>
                  </a:solidFill>
                </a:rPr>
                <a:t>Gökhem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7"/>
            <p:cNvSpPr txBox="1"/>
            <p:nvPr/>
          </p:nvSpPr>
          <p:spPr>
            <a:xfrm>
              <a:off x="2460117" y="5096387"/>
              <a:ext cx="36260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G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4" name="ZoneTexte 8"/>
            <p:cNvSpPr txBox="1"/>
            <p:nvPr/>
          </p:nvSpPr>
          <p:spPr>
            <a:xfrm>
              <a:off x="5311419" y="5096386"/>
              <a:ext cx="36260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G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5" name="ZoneTexte 9"/>
            <p:cNvSpPr txBox="1"/>
            <p:nvPr/>
          </p:nvSpPr>
          <p:spPr>
            <a:xfrm>
              <a:off x="3198612" y="5096387"/>
              <a:ext cx="326682" cy="369332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A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6" name="ZoneTexte 10"/>
            <p:cNvSpPr txBox="1"/>
            <p:nvPr/>
          </p:nvSpPr>
          <p:spPr>
            <a:xfrm>
              <a:off x="6145948" y="5081581"/>
              <a:ext cx="326682" cy="369332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A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7" name="ZoneTexte 44"/>
            <p:cNvSpPr txBox="1"/>
            <p:nvPr/>
          </p:nvSpPr>
          <p:spPr>
            <a:xfrm rot="18583091">
              <a:off x="3738567" y="4289438"/>
              <a:ext cx="85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Motala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8" name="ZoneTexte 45"/>
            <p:cNvSpPr txBox="1"/>
            <p:nvPr/>
          </p:nvSpPr>
          <p:spPr>
            <a:xfrm rot="18583091">
              <a:off x="4346135" y="4215847"/>
              <a:ext cx="1083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FF0000"/>
                  </a:solidFill>
                </a:rPr>
                <a:t>Loschbour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39" name="ZoneTexte 46"/>
            <p:cNvSpPr txBox="1"/>
            <p:nvPr/>
          </p:nvSpPr>
          <p:spPr>
            <a:xfrm>
              <a:off x="4565885" y="5096386"/>
              <a:ext cx="36260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G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40" name="ZoneTexte 47"/>
            <p:cNvSpPr txBox="1"/>
            <p:nvPr/>
          </p:nvSpPr>
          <p:spPr>
            <a:xfrm>
              <a:off x="3851727" y="5096386"/>
              <a:ext cx="326682" cy="369332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A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41" name="ZoneTexte 48"/>
            <p:cNvSpPr txBox="1"/>
            <p:nvPr/>
          </p:nvSpPr>
          <p:spPr>
            <a:xfrm rot="18583091">
              <a:off x="6464250" y="4353249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Stuttgart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42" name="ZoneTexte 49"/>
            <p:cNvSpPr txBox="1"/>
            <p:nvPr/>
          </p:nvSpPr>
          <p:spPr>
            <a:xfrm>
              <a:off x="6732376" y="5081582"/>
              <a:ext cx="326682" cy="369332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A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283937" y="3508478"/>
              <a:ext cx="3579675" cy="1412533"/>
            </a:xfrm>
            <a:prstGeom prst="rect">
              <a:avLst/>
            </a:prstGeom>
            <a:noFill/>
            <a:ln>
              <a:solidFill>
                <a:srgbClr val="05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44" name="ZoneTexte 51"/>
            <p:cNvSpPr txBox="1"/>
            <p:nvPr/>
          </p:nvSpPr>
          <p:spPr>
            <a:xfrm>
              <a:off x="3113945" y="3508478"/>
              <a:ext cx="1981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Chasseurs-cueilleurs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45" name="ZoneTexte 52"/>
            <p:cNvSpPr txBox="1"/>
            <p:nvPr/>
          </p:nvSpPr>
          <p:spPr>
            <a:xfrm>
              <a:off x="6054237" y="3508478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Agriculteurs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06744" y="3508478"/>
              <a:ext cx="1363892" cy="1412533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sp>
        <p:nvSpPr>
          <p:cNvPr id="47" name="ZoneTexte 55"/>
          <p:cNvSpPr txBox="1"/>
          <p:nvPr/>
        </p:nvSpPr>
        <p:spPr>
          <a:xfrm>
            <a:off x="395536" y="5935133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L’allèle dérivé, associé à la peau claire, était peu répandu avant le Néolithique (sauf en Suède)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8" name="Image 56"/>
          <p:cNvPicPr>
            <a:picLocks noChangeAspect="1"/>
          </p:cNvPicPr>
          <p:nvPr/>
        </p:nvPicPr>
        <p:blipFill rotWithShape="1">
          <a:blip r:embed="rId3"/>
          <a:srcRect l="47582" r="729"/>
          <a:stretch/>
        </p:blipFill>
        <p:spPr>
          <a:xfrm>
            <a:off x="119525" y="2331537"/>
            <a:ext cx="2665820" cy="3424869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84" y="806892"/>
            <a:ext cx="1885831" cy="153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55" y="849344"/>
            <a:ext cx="1796877" cy="147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6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2103"/>
            <a:ext cx="4853522" cy="328251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332595"/>
            <a:ext cx="6459072" cy="487227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7096323"/>
            <a:ext cx="2133600" cy="365125"/>
          </a:xfrm>
        </p:spPr>
        <p:txBody>
          <a:bodyPr>
            <a:normAutofit/>
          </a:bodyPr>
          <a:lstStyle/>
          <a:p>
            <a:fld id="{D9215B2B-884D-48C9-8D42-6A4B82DBA383}" type="slidenum">
              <a:rPr lang="fr-FR" smtClean="0"/>
              <a:t>46</a:t>
            </a:fld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467544" y="332656"/>
            <a:ext cx="545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FFFF00"/>
                </a:solidFill>
              </a:rPr>
              <a:t>Couleur de peau</a:t>
            </a:r>
            <a:endParaRPr lang="fr-FR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89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ygmée obè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4632325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2" y="-27384"/>
            <a:ext cx="4993258" cy="3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ain\Desktop\EN COURS\POUR ENSEIGNEMENT\images pour cours\chat-obe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34" y="3153026"/>
            <a:ext cx="3193082" cy="373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97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48</a:t>
            </a:fld>
            <a:endParaRPr lang="fr-FR"/>
          </a:p>
        </p:txBody>
      </p:sp>
      <p:pic>
        <p:nvPicPr>
          <p:cNvPr id="3" name="Picture 3" descr="réchauff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95363"/>
            <a:ext cx="8699500" cy="463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8312" y="4868863"/>
            <a:ext cx="9792319" cy="865187"/>
          </a:xfrm>
          <a:prstGeom prst="rect">
            <a:avLst/>
          </a:prstGeom>
          <a:solidFill>
            <a:srgbClr val="7A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fr-FR" altLang="fr-FR" b="1" dirty="0">
                <a:solidFill>
                  <a:srgbClr val="FFFF00"/>
                </a:solidFill>
                <a:latin typeface="Comic Sans MS" pitchFamily="66" charset="0"/>
                <a:ea typeface="MS PGothic" pitchFamily="34" charset="-128"/>
              </a:rPr>
              <a:t>  </a:t>
            </a:r>
            <a:r>
              <a:rPr lang="fr-FR" altLang="fr-FR" b="1" dirty="0" smtClean="0">
                <a:solidFill>
                  <a:srgbClr val="FFFF00"/>
                </a:solidFill>
                <a:latin typeface="Comic Sans MS" pitchFamily="66" charset="0"/>
                <a:ea typeface="MS PGothic" pitchFamily="34" charset="-128"/>
              </a:rPr>
              <a:t>   XVIIIe </a:t>
            </a:r>
            <a:r>
              <a:rPr lang="fr-FR" altLang="fr-FR" b="1" dirty="0">
                <a:solidFill>
                  <a:srgbClr val="FFFF00"/>
                </a:solidFill>
                <a:latin typeface="Comic Sans MS" pitchFamily="66" charset="0"/>
                <a:ea typeface="MS PGothic" pitchFamily="34" charset="-128"/>
              </a:rPr>
              <a:t>s.  </a:t>
            </a:r>
            <a:r>
              <a:rPr lang="fr-FR" altLang="fr-FR" b="1" dirty="0" smtClean="0">
                <a:solidFill>
                  <a:srgbClr val="FFFF00"/>
                </a:solidFill>
                <a:latin typeface="Comic Sans MS" pitchFamily="66" charset="0"/>
                <a:ea typeface="MS PGothic" pitchFamily="34" charset="-128"/>
              </a:rPr>
              <a:t>   1900      1950     1970     1980      1990      2014</a:t>
            </a:r>
            <a:endParaRPr lang="fr-FR" altLang="fr-FR" b="1" dirty="0">
              <a:solidFill>
                <a:srgbClr val="FFFF00"/>
              </a:solidFill>
              <a:latin typeface="Comic Sans MS" pitchFamily="66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384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49</a:t>
            </a:fld>
            <a:endParaRPr lang="fr-FR"/>
          </a:p>
        </p:txBody>
      </p:sp>
      <p:pic>
        <p:nvPicPr>
          <p:cNvPr id="3" name="Picture 4" descr="imagestribal-20ge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74625"/>
            <a:ext cx="8562975" cy="642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0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ain\Desktop\A CLASSER\Couverture livre Alain Froment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487" y="260648"/>
            <a:ext cx="4092408" cy="6453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32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40" y="450250"/>
            <a:ext cx="4286250" cy="63531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51520" y="188640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La longue marche…</a:t>
            </a:r>
            <a:endParaRPr lang="fr-FR" sz="2800" b="1" dirty="0">
              <a:solidFill>
                <a:srgbClr val="FFFF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50</a:t>
            </a:fld>
            <a:endParaRPr lang="fr-FR"/>
          </a:p>
        </p:txBody>
      </p:sp>
      <p:sp>
        <p:nvSpPr>
          <p:cNvPr id="4" name="Bulle ronde 3"/>
          <p:cNvSpPr/>
          <p:nvPr/>
        </p:nvSpPr>
        <p:spPr>
          <a:xfrm>
            <a:off x="6024165" y="656992"/>
            <a:ext cx="2232248" cy="1008112"/>
          </a:xfrm>
          <a:prstGeom prst="wedgeEllipseCallou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100" b="1" dirty="0" smtClean="0">
                <a:solidFill>
                  <a:srgbClr val="FFFF00"/>
                </a:solidFill>
              </a:rPr>
              <a:t>Salut à vous mes enfants</a:t>
            </a:r>
            <a:endParaRPr lang="fr-FR" sz="2100" b="1" dirty="0">
              <a:solidFill>
                <a:srgbClr val="FFFF00"/>
              </a:solidFill>
            </a:endParaRPr>
          </a:p>
        </p:txBody>
      </p:sp>
      <p:pic>
        <p:nvPicPr>
          <p:cNvPr id="6" name="Picture 4" descr="AustralAst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93" y="704577"/>
            <a:ext cx="10520744" cy="61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3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6830"/>
            <a:ext cx="6935911" cy="55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27584" y="5879013"/>
            <a:ext cx="7704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Pierre Belon</a:t>
            </a:r>
            <a:r>
              <a:rPr lang="fr-FR" sz="1600" dirty="0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fr-FR" sz="1600" b="1" dirty="0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(1517 - 1564)</a:t>
            </a:r>
            <a:r>
              <a:rPr lang="fr-FR" sz="1600" i="1" dirty="0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 Histoire de la nature des </a:t>
            </a:r>
            <a:r>
              <a:rPr lang="fr-FR" sz="1600" i="1" dirty="0" err="1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oyseaux</a:t>
            </a:r>
            <a:r>
              <a:rPr lang="fr-FR" sz="1600" i="1" dirty="0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,</a:t>
            </a:r>
            <a:endParaRPr lang="fr-FR" sz="1600" dirty="0">
              <a:solidFill>
                <a:srgbClr val="FFFF00"/>
              </a:solidFill>
              <a:latin typeface="Aharoni" pitchFamily="2" charset="-79"/>
              <a:cs typeface="Aharoni" pitchFamily="2" charset="-79"/>
            </a:endParaRPr>
          </a:p>
          <a:p>
            <a:pPr algn="ctr"/>
            <a:r>
              <a:rPr lang="fr-FR" sz="1600" i="1" dirty="0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avec leurs descriptions et naïfs </a:t>
            </a:r>
            <a:r>
              <a:rPr lang="fr-FR" sz="1600" i="1" dirty="0" err="1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portraicts</a:t>
            </a:r>
            <a:r>
              <a:rPr lang="fr-FR" sz="1600" i="1" dirty="0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 retirez du naturel</a:t>
            </a:r>
            <a:r>
              <a:rPr lang="fr-FR" sz="1600" dirty="0">
                <a:solidFill>
                  <a:srgbClr val="FFFF00"/>
                </a:solidFill>
                <a:latin typeface="Aharoni" pitchFamily="2" charset="-79"/>
                <a:cs typeface="Aharoni" pitchFamily="2" charset="-79"/>
              </a:rPr>
              <a:t> (1555)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1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1_Bisou_President_opt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030" y="1154952"/>
            <a:ext cx="4737010" cy="39629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85" y="3497846"/>
            <a:ext cx="4802031" cy="3201354"/>
          </a:xfrm>
          <a:prstGeom prst="rect">
            <a:avLst/>
          </a:prstGeom>
        </p:spPr>
      </p:pic>
      <p:pic>
        <p:nvPicPr>
          <p:cNvPr id="7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035"/>
            <a:ext cx="4824536" cy="32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3528392" cy="255455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18127" y="260648"/>
            <a:ext cx="55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FFFF00"/>
                </a:solidFill>
              </a:rPr>
              <a:t>Proximités</a:t>
            </a:r>
            <a:endParaRPr lang="fr-FR" sz="2800" b="1" dirty="0">
              <a:solidFill>
                <a:srgbClr val="FFFF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527121" y="2873357"/>
            <a:ext cx="8294501" cy="25477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2280" y="186455"/>
            <a:ext cx="5976664" cy="621849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47768" y="-5150966"/>
            <a:ext cx="9620382" cy="1225237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86000"/>
            <a:ext cx="3160365" cy="361184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1231"/>
            <a:ext cx="2658877" cy="45013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9" y="4127145"/>
            <a:ext cx="3040984" cy="2277803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8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764564" y="-472563"/>
            <a:ext cx="3316048" cy="1381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71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95536" y="188640"/>
            <a:ext cx="2580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FF00"/>
                </a:solidFill>
              </a:rPr>
              <a:t>Gènes </a:t>
            </a:r>
            <a:r>
              <a:rPr lang="fr-FR" sz="3200" b="1" dirty="0" err="1" smtClean="0">
                <a:solidFill>
                  <a:srgbClr val="FFFF00"/>
                </a:solidFill>
              </a:rPr>
              <a:t>hox</a:t>
            </a:r>
            <a:endParaRPr lang="fr-FR" sz="3200" b="1" dirty="0">
              <a:solidFill>
                <a:srgbClr val="FFFF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343" y="908720"/>
            <a:ext cx="10191343" cy="536692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175" y="4293096"/>
            <a:ext cx="5040560" cy="2426937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15B2B-884D-48C9-8D42-6A4B82DBA38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73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4111</TotalTime>
  <Words>930</Words>
  <Application>Microsoft Office PowerPoint</Application>
  <PresentationFormat>On-screen Show (4:3)</PresentationFormat>
  <Paragraphs>569</Paragraphs>
  <Slides>50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Thatch</vt:lpstr>
      <vt:lpstr>Organization Chart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MNHN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l’ouvrage Anatomie Impertinente</dc:title>
  <dc:creator>Froment</dc:creator>
  <cp:lastModifiedBy>Alain</cp:lastModifiedBy>
  <cp:revision>220</cp:revision>
  <dcterms:created xsi:type="dcterms:W3CDTF">2013-04-28T19:50:44Z</dcterms:created>
  <dcterms:modified xsi:type="dcterms:W3CDTF">2016-01-07T16:17:40Z</dcterms:modified>
</cp:coreProperties>
</file>